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73E523D-02E5-4041-B80F-C256F5CADEB6}" v="4" dt="2020-06-30T17:59:16.186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938" y="51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n Michalik" userId="1c5f73ee-974e-4b15-85e8-23238db5cfd4" providerId="ADAL" clId="{C73E523D-02E5-4041-B80F-C256F5CADEB6}"/>
    <pc:docChg chg="undo custSel addSld delSld modSld sldOrd">
      <pc:chgData name="Ken Michalik" userId="1c5f73ee-974e-4b15-85e8-23238db5cfd4" providerId="ADAL" clId="{C73E523D-02E5-4041-B80F-C256F5CADEB6}" dt="2020-06-30T17:59:16.185" v="8"/>
      <pc:docMkLst>
        <pc:docMk/>
      </pc:docMkLst>
      <pc:sldChg chg="add del ord">
        <pc:chgData name="Ken Michalik" userId="1c5f73ee-974e-4b15-85e8-23238db5cfd4" providerId="ADAL" clId="{C73E523D-02E5-4041-B80F-C256F5CADEB6}" dt="2020-06-29T21:41:56.735" v="4"/>
        <pc:sldMkLst>
          <pc:docMk/>
          <pc:sldMk cId="0" sldId="256"/>
        </pc:sldMkLst>
      </pc:sldChg>
      <pc:sldChg chg="modSp">
        <pc:chgData name="Ken Michalik" userId="1c5f73ee-974e-4b15-85e8-23238db5cfd4" providerId="ADAL" clId="{C73E523D-02E5-4041-B80F-C256F5CADEB6}" dt="2020-06-29T21:41:28.238" v="1"/>
        <pc:sldMkLst>
          <pc:docMk/>
          <pc:sldMk cId="0" sldId="257"/>
        </pc:sldMkLst>
        <pc:graphicFrameChg chg="mod">
          <ac:chgData name="Ken Michalik" userId="1c5f73ee-974e-4b15-85e8-23238db5cfd4" providerId="ADAL" clId="{C73E523D-02E5-4041-B80F-C256F5CADEB6}" dt="2020-06-29T21:41:28.238" v="1"/>
          <ac:graphicFrameMkLst>
            <pc:docMk/>
            <pc:sldMk cId="0" sldId="257"/>
            <ac:graphicFrameMk id="7" creationId="{00000000-0000-0000-0000-000000000000}"/>
          </ac:graphicFrameMkLst>
        </pc:graphicFrameChg>
        <pc:graphicFrameChg chg="mod">
          <ac:chgData name="Ken Michalik" userId="1c5f73ee-974e-4b15-85e8-23238db5cfd4" providerId="ADAL" clId="{C73E523D-02E5-4041-B80F-C256F5CADEB6}" dt="2020-06-29T21:41:28.238" v="1"/>
          <ac:graphicFrameMkLst>
            <pc:docMk/>
            <pc:sldMk cId="0" sldId="257"/>
            <ac:graphicFrameMk id="17" creationId="{00000000-0000-0000-0000-000000000000}"/>
          </ac:graphicFrameMkLst>
        </pc:graphicFrameChg>
        <pc:graphicFrameChg chg="mod">
          <ac:chgData name="Ken Michalik" userId="1c5f73ee-974e-4b15-85e8-23238db5cfd4" providerId="ADAL" clId="{C73E523D-02E5-4041-B80F-C256F5CADEB6}" dt="2020-06-29T21:41:28.238" v="1"/>
          <ac:graphicFrameMkLst>
            <pc:docMk/>
            <pc:sldMk cId="0" sldId="257"/>
            <ac:graphicFrameMk id="20" creationId="{00000000-0000-0000-0000-000000000000}"/>
          </ac:graphicFrameMkLst>
        </pc:graphicFrameChg>
      </pc:sldChg>
      <pc:sldChg chg="add">
        <pc:chgData name="Ken Michalik" userId="1c5f73ee-974e-4b15-85e8-23238db5cfd4" providerId="ADAL" clId="{C73E523D-02E5-4041-B80F-C256F5CADEB6}" dt="2020-06-30T17:59:16.137" v="5"/>
        <pc:sldMkLst>
          <pc:docMk/>
          <pc:sldMk cId="2000193336" sldId="259"/>
        </pc:sldMkLst>
      </pc:sldChg>
      <pc:sldChg chg="add">
        <pc:chgData name="Ken Michalik" userId="1c5f73ee-974e-4b15-85e8-23238db5cfd4" providerId="ADAL" clId="{C73E523D-02E5-4041-B80F-C256F5CADEB6}" dt="2020-06-30T17:59:16.155" v="6"/>
        <pc:sldMkLst>
          <pc:docMk/>
          <pc:sldMk cId="3600453951" sldId="260"/>
        </pc:sldMkLst>
      </pc:sldChg>
      <pc:sldChg chg="add">
        <pc:chgData name="Ken Michalik" userId="1c5f73ee-974e-4b15-85e8-23238db5cfd4" providerId="ADAL" clId="{C73E523D-02E5-4041-B80F-C256F5CADEB6}" dt="2020-06-30T17:59:16.171" v="7"/>
        <pc:sldMkLst>
          <pc:docMk/>
          <pc:sldMk cId="1657607071" sldId="261"/>
        </pc:sldMkLst>
      </pc:sldChg>
      <pc:sldChg chg="add">
        <pc:chgData name="Ken Michalik" userId="1c5f73ee-974e-4b15-85e8-23238db5cfd4" providerId="ADAL" clId="{C73E523D-02E5-4041-B80F-C256F5CADEB6}" dt="2020-06-30T17:59:16.185" v="8"/>
        <pc:sldMkLst>
          <pc:docMk/>
          <pc:sldMk cId="2491725785" sldId="26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‹#›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‹#›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‹#›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‹#›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‹#›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252476"/>
            <a:ext cx="208915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4109" y="9706220"/>
            <a:ext cx="1002029" cy="109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4500" y="9706220"/>
            <a:ext cx="370205" cy="1098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‹#›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.ca.gov/dosh/ElevatorCertification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.ca.gov/dosh/ElevatorCertification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.ca.gov/dosh/ElevatorCertification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.ca.gov/dosh/ElevatorCertification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ir.ca.gov/dosh/ElevatorCertification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08258" y="2797468"/>
            <a:ext cx="3937885" cy="387582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235712"/>
            <a:ext cx="21412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Garamond"/>
                <a:cs typeface="Garamond"/>
              </a:rPr>
              <a:t>State </a:t>
            </a:r>
            <a:r>
              <a:rPr b="1" dirty="0">
                <a:latin typeface="Garamond"/>
                <a:cs typeface="Garamond"/>
              </a:rPr>
              <a:t>of</a:t>
            </a:r>
            <a:r>
              <a:rPr b="1" spc="-50" dirty="0">
                <a:latin typeface="Garamond"/>
                <a:cs typeface="Garamond"/>
              </a:rPr>
              <a:t> </a:t>
            </a:r>
            <a:r>
              <a:rPr b="1" spc="-10" dirty="0">
                <a:latin typeface="Garamond"/>
                <a:cs typeface="Garamond"/>
              </a:rPr>
              <a:t>California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102734" y="311912"/>
            <a:ext cx="31972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183890" algn="l"/>
              </a:tabLst>
            </a:pPr>
            <a:r>
              <a:rPr sz="1600" spc="-5" dirty="0">
                <a:latin typeface="Times New Roman"/>
                <a:cs typeface="Times New Roman"/>
              </a:rPr>
              <a:t>CCCM</a:t>
            </a:r>
            <a:r>
              <a:rPr sz="1600" spc="-95" dirty="0">
                <a:latin typeface="Times New Roman"/>
                <a:cs typeface="Times New Roman"/>
              </a:rPr>
              <a:t> </a:t>
            </a:r>
            <a:r>
              <a:rPr sz="1600" spc="-5" dirty="0">
                <a:latin typeface="Times New Roman"/>
                <a:cs typeface="Times New Roman"/>
              </a:rPr>
              <a:t>#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6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578611"/>
            <a:ext cx="6899275" cy="5835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Certified Competent Conveyance</a:t>
            </a:r>
            <a:r>
              <a:rPr sz="1800" spc="20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Mechanic</a:t>
            </a:r>
            <a:endParaRPr sz="1800">
              <a:latin typeface="Book Antiqua"/>
              <a:cs typeface="Book Antiqua"/>
            </a:endParaRPr>
          </a:p>
          <a:p>
            <a:pPr marL="12700">
              <a:lnSpc>
                <a:spcPct val="100000"/>
              </a:lnSpc>
              <a:spcBef>
                <a:spcPts val="75"/>
              </a:spcBef>
              <a:tabLst>
                <a:tab pos="5043805" algn="l"/>
                <a:tab pos="6885940" algn="l"/>
              </a:tabLst>
            </a:pPr>
            <a:r>
              <a:rPr sz="1800" spc="-5" dirty="0">
                <a:latin typeface="Book Antiqua"/>
                <a:cs typeface="Book Antiqua"/>
              </a:rPr>
              <a:t>Application</a:t>
            </a:r>
            <a:r>
              <a:rPr sz="1800" spc="10" dirty="0">
                <a:latin typeface="Book Antiqua"/>
                <a:cs typeface="Book Antiqua"/>
              </a:rPr>
              <a:t> </a:t>
            </a:r>
            <a:r>
              <a:rPr sz="1800" dirty="0">
                <a:latin typeface="Book Antiqua"/>
                <a:cs typeface="Book Antiqua"/>
              </a:rPr>
              <a:t>for</a:t>
            </a:r>
            <a:r>
              <a:rPr sz="1800" spc="-5" dirty="0">
                <a:latin typeface="Book Antiqua"/>
                <a:cs typeface="Book Antiqua"/>
              </a:rPr>
              <a:t> </a:t>
            </a:r>
            <a:r>
              <a:rPr sz="1800" dirty="0">
                <a:latin typeface="Book Antiqua"/>
                <a:cs typeface="Book Antiqua"/>
              </a:rPr>
              <a:t>Renewal	Date</a:t>
            </a:r>
            <a:r>
              <a:rPr sz="1800" spc="-20" dirty="0">
                <a:latin typeface="Book Antiqua"/>
                <a:cs typeface="Book Antiqua"/>
              </a:rPr>
              <a:t> </a:t>
            </a:r>
            <a:r>
              <a:rPr sz="1800" u="sng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 	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1231646"/>
            <a:ext cx="668909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0"/>
              </a:lnSpc>
            </a:pPr>
            <a:r>
              <a:rPr sz="1400" b="1" i="1" spc="-5" dirty="0">
                <a:latin typeface="Arial"/>
                <a:cs typeface="Arial"/>
              </a:rPr>
              <a:t>1. PERSONAL INFORMATION </a:t>
            </a:r>
            <a:r>
              <a:rPr sz="1200" i="1" spc="-5" dirty="0">
                <a:latin typeface="Arial"/>
                <a:cs typeface="Arial"/>
              </a:rPr>
              <a:t>–ALL INFORMATION</a:t>
            </a:r>
            <a:r>
              <a:rPr sz="1200" i="1" spc="25" dirty="0">
                <a:latin typeface="Arial"/>
                <a:cs typeface="Arial"/>
              </a:rPr>
              <a:t> </a:t>
            </a:r>
            <a:r>
              <a:rPr sz="1200" i="1" dirty="0">
                <a:latin typeface="Arial"/>
                <a:cs typeface="Arial"/>
              </a:rPr>
              <a:t>REQUIRED-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457200" y="1867916"/>
            <a:ext cx="3658235" cy="0"/>
          </a:xfrm>
          <a:custGeom>
            <a:avLst/>
            <a:gdLst/>
            <a:ahLst/>
            <a:cxnLst/>
            <a:rect l="l" t="t" r="r" b="b"/>
            <a:pathLst>
              <a:path w="3658235">
                <a:moveTo>
                  <a:pt x="0" y="0"/>
                </a:moveTo>
                <a:lnTo>
                  <a:pt x="36582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572889" y="1867916"/>
            <a:ext cx="1372235" cy="0"/>
          </a:xfrm>
          <a:custGeom>
            <a:avLst/>
            <a:gdLst/>
            <a:ahLst/>
            <a:cxnLst/>
            <a:rect l="l" t="t" r="r" b="b"/>
            <a:pathLst>
              <a:path w="1372235">
                <a:moveTo>
                  <a:pt x="0" y="0"/>
                </a:moveTo>
                <a:lnTo>
                  <a:pt x="1371853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02070" y="1867916"/>
            <a:ext cx="457200" cy="0"/>
          </a:xfrm>
          <a:custGeom>
            <a:avLst/>
            <a:gdLst/>
            <a:ahLst/>
            <a:cxnLst/>
            <a:rect l="l" t="t" r="r" b="b"/>
            <a:pathLst>
              <a:path w="457200">
                <a:moveTo>
                  <a:pt x="0" y="0"/>
                </a:moveTo>
                <a:lnTo>
                  <a:pt x="457200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4500" y="1857501"/>
            <a:ext cx="48069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First</a:t>
            </a:r>
            <a:r>
              <a:rPr sz="800" spc="-5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Name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16354" y="1857501"/>
            <a:ext cx="58864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Middle</a:t>
            </a:r>
            <a:r>
              <a:rPr sz="800" spc="-4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Initial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188335" y="1857501"/>
            <a:ext cx="46863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Last</a:t>
            </a:r>
            <a:r>
              <a:rPr sz="800" spc="-6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Name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441185" y="1857501"/>
            <a:ext cx="22923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t</a:t>
            </a:r>
            <a:r>
              <a:rPr sz="800" spc="-10" dirty="0">
                <a:latin typeface="Times New Roman"/>
                <a:cs typeface="Times New Roman"/>
              </a:rPr>
              <a:t>a</a:t>
            </a:r>
            <a:r>
              <a:rPr sz="800" dirty="0">
                <a:latin typeface="Times New Roman"/>
                <a:cs typeface="Times New Roman"/>
              </a:rPr>
              <a:t>te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560189" y="1857501"/>
            <a:ext cx="1116330" cy="26543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919"/>
              </a:lnSpc>
              <a:spcBef>
                <a:spcPts val="165"/>
              </a:spcBef>
            </a:pPr>
            <a:r>
              <a:rPr sz="800" spc="-5" dirty="0">
                <a:latin typeface="Times New Roman"/>
                <a:cs typeface="Times New Roman"/>
              </a:rPr>
              <a:t>Drivers License number or  other State issued </a:t>
            </a:r>
            <a:r>
              <a:rPr sz="800" spc="-15" dirty="0">
                <a:latin typeface="Times New Roman"/>
                <a:cs typeface="Times New Roman"/>
              </a:rPr>
              <a:t>ID</a:t>
            </a:r>
            <a:r>
              <a:rPr sz="800" spc="-20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#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57200" y="2335783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>
                <a:moveTo>
                  <a:pt x="0" y="0"/>
                </a:moveTo>
                <a:lnTo>
                  <a:pt x="32010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115434" y="2335783"/>
            <a:ext cx="2743835" cy="0"/>
          </a:xfrm>
          <a:custGeom>
            <a:avLst/>
            <a:gdLst/>
            <a:ahLst/>
            <a:cxnLst/>
            <a:rect l="l" t="t" r="r" b="b"/>
            <a:pathLst>
              <a:path w="2743834">
                <a:moveTo>
                  <a:pt x="0" y="0"/>
                </a:moveTo>
                <a:lnTo>
                  <a:pt x="27438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444500" y="2323846"/>
            <a:ext cx="631825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Home</a:t>
            </a:r>
            <a:r>
              <a:rPr sz="800" spc="-4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Address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02734" y="2323846"/>
            <a:ext cx="20320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dirty="0">
                <a:latin typeface="Times New Roman"/>
                <a:cs typeface="Times New Roman"/>
              </a:rPr>
              <a:t>City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457200" y="2802127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>
                <a:moveTo>
                  <a:pt x="0" y="0"/>
                </a:moveTo>
                <a:lnTo>
                  <a:pt x="32010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444500" y="2791713"/>
            <a:ext cx="230504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tate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731135" y="2791713"/>
            <a:ext cx="40767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Zip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Code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02734" y="2674366"/>
            <a:ext cx="2769235" cy="2654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940"/>
              </a:lnSpc>
              <a:spcBef>
                <a:spcPts val="100"/>
              </a:spcBef>
              <a:tabLst>
                <a:tab pos="469900" algn="l"/>
                <a:tab pos="1384300" algn="l"/>
                <a:tab pos="1841500" algn="l"/>
                <a:tab pos="2755900" algn="l"/>
              </a:tabLst>
            </a:pPr>
            <a:r>
              <a:rPr sz="800" spc="-5" dirty="0">
                <a:latin typeface="Times New Roman"/>
                <a:cs typeface="Times New Roman"/>
              </a:rPr>
              <a:t>(</a:t>
            </a:r>
            <a:r>
              <a:rPr sz="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	(	)	</a:t>
            </a:r>
            <a:endParaRPr sz="800">
              <a:latin typeface="Times New Roman"/>
              <a:cs typeface="Times New Roman"/>
            </a:endParaRPr>
          </a:p>
          <a:p>
            <a:pPr marL="469900">
              <a:lnSpc>
                <a:spcPts val="940"/>
              </a:lnSpc>
              <a:tabLst>
                <a:tab pos="1893570" algn="l"/>
              </a:tabLst>
            </a:pPr>
            <a:r>
              <a:rPr sz="800" spc="-5" dirty="0">
                <a:latin typeface="Times New Roman"/>
                <a:cs typeface="Times New Roman"/>
              </a:rPr>
              <a:t>Phone	Fax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457200" y="3269996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>
                <a:moveTo>
                  <a:pt x="0" y="0"/>
                </a:moveTo>
                <a:lnTo>
                  <a:pt x="32010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4115434" y="3269996"/>
            <a:ext cx="2743835" cy="0"/>
          </a:xfrm>
          <a:custGeom>
            <a:avLst/>
            <a:gdLst/>
            <a:ahLst/>
            <a:cxnLst/>
            <a:rect l="l" t="t" r="r" b="b"/>
            <a:pathLst>
              <a:path w="2743834">
                <a:moveTo>
                  <a:pt x="0" y="0"/>
                </a:moveTo>
                <a:lnTo>
                  <a:pt x="27438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444500" y="3259962"/>
            <a:ext cx="68961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Company</a:t>
            </a:r>
            <a:r>
              <a:rPr sz="800" spc="-5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Name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102734" y="3259962"/>
            <a:ext cx="746760" cy="147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spc="-5" dirty="0">
                <a:latin typeface="Times New Roman"/>
                <a:cs typeface="Times New Roman"/>
              </a:rPr>
              <a:t>Business</a:t>
            </a:r>
            <a:r>
              <a:rPr sz="800" spc="-3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Address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457200" y="3738245"/>
            <a:ext cx="3201035" cy="0"/>
          </a:xfrm>
          <a:custGeom>
            <a:avLst/>
            <a:gdLst/>
            <a:ahLst/>
            <a:cxnLst/>
            <a:rect l="l" t="t" r="r" b="b"/>
            <a:pathLst>
              <a:path w="3201035">
                <a:moveTo>
                  <a:pt x="0" y="0"/>
                </a:moveTo>
                <a:lnTo>
                  <a:pt x="32010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4115434" y="3738245"/>
            <a:ext cx="2743835" cy="0"/>
          </a:xfrm>
          <a:custGeom>
            <a:avLst/>
            <a:gdLst/>
            <a:ahLst/>
            <a:cxnLst/>
            <a:rect l="l" t="t" r="r" b="b"/>
            <a:pathLst>
              <a:path w="2743834">
                <a:moveTo>
                  <a:pt x="0" y="0"/>
                </a:moveTo>
                <a:lnTo>
                  <a:pt x="2743835" y="0"/>
                </a:lnTo>
              </a:path>
            </a:pathLst>
          </a:custGeom>
          <a:ln w="457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444500" y="3726307"/>
            <a:ext cx="20320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dirty="0">
                <a:latin typeface="Times New Roman"/>
                <a:cs typeface="Times New Roman"/>
              </a:rPr>
              <a:t>City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102734" y="3726307"/>
            <a:ext cx="230504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S</a:t>
            </a:r>
            <a:r>
              <a:rPr sz="800" dirty="0">
                <a:latin typeface="Times New Roman"/>
                <a:cs typeface="Times New Roman"/>
              </a:rPr>
              <a:t>tate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932170" y="3726307"/>
            <a:ext cx="40767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Zip</a:t>
            </a:r>
            <a:r>
              <a:rPr sz="800" spc="-50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Code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4076826"/>
            <a:ext cx="3226435" cy="2654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940"/>
              </a:lnSpc>
              <a:spcBef>
                <a:spcPts val="105"/>
              </a:spcBef>
              <a:tabLst>
                <a:tab pos="469900" algn="l"/>
                <a:tab pos="1384300" algn="l"/>
                <a:tab pos="1841500" algn="l"/>
                <a:tab pos="3213100" algn="l"/>
              </a:tabLst>
            </a:pPr>
            <a:r>
              <a:rPr sz="800" spc="-5" dirty="0">
                <a:latin typeface="Times New Roman"/>
                <a:cs typeface="Times New Roman"/>
              </a:rPr>
              <a:t>(</a:t>
            </a:r>
            <a:r>
              <a:rPr sz="800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)	(	)	</a:t>
            </a:r>
            <a:endParaRPr sz="800" dirty="0">
              <a:latin typeface="Times New Roman"/>
              <a:cs typeface="Times New Roman"/>
            </a:endParaRPr>
          </a:p>
          <a:p>
            <a:pPr marL="12700">
              <a:lnSpc>
                <a:spcPts val="940"/>
              </a:lnSpc>
              <a:tabLst>
                <a:tab pos="1435735" algn="l"/>
              </a:tabLst>
            </a:pPr>
            <a:r>
              <a:rPr sz="800" spc="-5" dirty="0">
                <a:latin typeface="Times New Roman"/>
                <a:cs typeface="Times New Roman"/>
              </a:rPr>
              <a:t>Phone	Fax</a:t>
            </a:r>
            <a:endParaRPr sz="800" dirty="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102734" y="4076826"/>
            <a:ext cx="2792095" cy="26543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>
              <a:lnSpc>
                <a:spcPts val="919"/>
              </a:lnSpc>
              <a:spcBef>
                <a:spcPts val="165"/>
              </a:spcBef>
              <a:tabLst>
                <a:tab pos="2778760" algn="l"/>
              </a:tabLst>
            </a:pPr>
            <a:r>
              <a:rPr sz="8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800" dirty="0">
                <a:latin typeface="Times New Roman"/>
                <a:cs typeface="Times New Roman"/>
              </a:rPr>
              <a:t> Ema</a:t>
            </a:r>
            <a:r>
              <a:rPr sz="800" spc="5" dirty="0">
                <a:latin typeface="Times New Roman"/>
                <a:cs typeface="Times New Roman"/>
              </a:rPr>
              <a:t>i</a:t>
            </a:r>
            <a:r>
              <a:rPr sz="800" dirty="0">
                <a:latin typeface="Times New Roman"/>
                <a:cs typeface="Times New Roman"/>
              </a:rPr>
              <a:t>l</a:t>
            </a:r>
            <a:r>
              <a:rPr sz="800" spc="-15" dirty="0">
                <a:latin typeface="Times New Roman"/>
                <a:cs typeface="Times New Roman"/>
              </a:rPr>
              <a:t> </a:t>
            </a:r>
            <a:r>
              <a:rPr sz="800" dirty="0">
                <a:latin typeface="Times New Roman"/>
                <a:cs typeface="Times New Roman"/>
              </a:rPr>
              <a:t>a</a:t>
            </a:r>
            <a:r>
              <a:rPr sz="800" spc="-10" dirty="0">
                <a:latin typeface="Times New Roman"/>
                <a:cs typeface="Times New Roman"/>
              </a:rPr>
              <a:t>d</a:t>
            </a:r>
            <a:r>
              <a:rPr sz="800" dirty="0">
                <a:latin typeface="Times New Roman"/>
                <a:cs typeface="Times New Roman"/>
              </a:rPr>
              <a:t>d</a:t>
            </a:r>
            <a:r>
              <a:rPr sz="800" spc="-5" dirty="0">
                <a:latin typeface="Times New Roman"/>
                <a:cs typeface="Times New Roman"/>
              </a:rPr>
              <a:t>r</a:t>
            </a:r>
            <a:r>
              <a:rPr sz="800" spc="-10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ss</a:t>
            </a:r>
            <a:r>
              <a:rPr sz="800" spc="-15" dirty="0">
                <a:latin typeface="Times New Roman"/>
                <a:cs typeface="Times New Roman"/>
              </a:rPr>
              <a:t>e</a:t>
            </a:r>
            <a:r>
              <a:rPr sz="800" dirty="0">
                <a:latin typeface="Times New Roman"/>
                <a:cs typeface="Times New Roman"/>
              </a:rPr>
              <a:t>s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457200" y="4921630"/>
            <a:ext cx="6859270" cy="215265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25"/>
              </a:lnSpc>
            </a:pPr>
            <a:r>
              <a:rPr sz="1400" b="1" i="1" dirty="0">
                <a:latin typeface="Arial"/>
                <a:cs typeface="Arial"/>
              </a:rPr>
              <a:t>2. </a:t>
            </a:r>
            <a:r>
              <a:rPr sz="1400" b="1" i="1" spc="-5" dirty="0">
                <a:latin typeface="Arial"/>
                <a:cs typeface="Arial"/>
              </a:rPr>
              <a:t>CERTIFICATION</a:t>
            </a:r>
            <a:r>
              <a:rPr sz="1400" b="1" i="1" dirty="0">
                <a:latin typeface="Arial"/>
                <a:cs typeface="Arial"/>
              </a:rPr>
              <a:t> TYPE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470916" y="5709792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8"/>
                </a:moveTo>
                <a:lnTo>
                  <a:pt x="117348" y="117348"/>
                </a:lnTo>
                <a:lnTo>
                  <a:pt x="117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70916" y="6439789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8"/>
                </a:moveTo>
                <a:lnTo>
                  <a:pt x="117348" y="117348"/>
                </a:lnTo>
                <a:lnTo>
                  <a:pt x="117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444500" y="5236591"/>
            <a:ext cx="6880859" cy="19272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09220">
              <a:lnSpc>
                <a:spcPts val="1150"/>
              </a:lnSpc>
              <a:spcBef>
                <a:spcPts val="175"/>
              </a:spcBef>
            </a:pPr>
            <a:r>
              <a:rPr sz="1000" b="1" spc="-5" dirty="0">
                <a:latin typeface="Times New Roman"/>
                <a:cs typeface="Times New Roman"/>
              </a:rPr>
              <a:t>Applicant understands that this Certification does not permit the applicant to perform </a:t>
            </a:r>
            <a:r>
              <a:rPr sz="1000" b="1" dirty="0">
                <a:latin typeface="Times New Roman"/>
                <a:cs typeface="Times New Roman"/>
              </a:rPr>
              <a:t>work for </a:t>
            </a:r>
            <a:r>
              <a:rPr sz="1000" b="1" spc="10" dirty="0">
                <a:latin typeface="Times New Roman"/>
                <a:cs typeface="Times New Roman"/>
              </a:rPr>
              <a:t>which </a:t>
            </a:r>
            <a:r>
              <a:rPr sz="1000" b="1" spc="-5" dirty="0">
                <a:latin typeface="Times New Roman"/>
                <a:cs typeface="Times New Roman"/>
              </a:rPr>
              <a:t>any other license </a:t>
            </a:r>
            <a:r>
              <a:rPr sz="1000" b="1" spc="-10" dirty="0">
                <a:latin typeface="Times New Roman"/>
                <a:cs typeface="Times New Roman"/>
              </a:rPr>
              <a:t>may  </a:t>
            </a:r>
            <a:r>
              <a:rPr sz="1000" b="1" spc="-5" dirty="0">
                <a:latin typeface="Times New Roman"/>
                <a:cs typeface="Times New Roman"/>
              </a:rPr>
              <a:t>be required by the California State Licensing </a:t>
            </a:r>
            <a:r>
              <a:rPr sz="1000" b="1" dirty="0">
                <a:latin typeface="Times New Roman"/>
                <a:cs typeface="Times New Roman"/>
              </a:rPr>
              <a:t>Board or </a:t>
            </a:r>
            <a:r>
              <a:rPr sz="1000" b="1" spc="-10" dirty="0">
                <a:latin typeface="Times New Roman"/>
                <a:cs typeface="Times New Roman"/>
              </a:rPr>
              <a:t>any </a:t>
            </a:r>
            <a:r>
              <a:rPr sz="1000" b="1" spc="-5" dirty="0">
                <a:latin typeface="Times New Roman"/>
                <a:cs typeface="Times New Roman"/>
              </a:rPr>
              <a:t>other</a:t>
            </a:r>
            <a:r>
              <a:rPr sz="1000" b="1" spc="65" dirty="0">
                <a:latin typeface="Times New Roman"/>
                <a:cs typeface="Times New Roman"/>
              </a:rPr>
              <a:t> </a:t>
            </a:r>
            <a:r>
              <a:rPr sz="1000" b="1" dirty="0">
                <a:latin typeface="Times New Roman"/>
                <a:cs typeface="Times New Roman"/>
              </a:rPr>
              <a:t>agency.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50">
              <a:latin typeface="Times New Roman"/>
              <a:cs typeface="Times New Roman"/>
            </a:endParaRPr>
          </a:p>
          <a:p>
            <a:pPr marL="12700" marR="107950" indent="177800">
              <a:lnSpc>
                <a:spcPct val="95700"/>
              </a:lnSpc>
              <a:spcBef>
                <a:spcPts val="5"/>
              </a:spcBef>
            </a:pPr>
            <a:r>
              <a:rPr sz="1000" b="1" spc="-5" dirty="0">
                <a:latin typeface="Times New Roman"/>
                <a:cs typeface="Times New Roman"/>
              </a:rPr>
              <a:t>GENERAL CERTIFICATION</a:t>
            </a:r>
            <a:r>
              <a:rPr sz="1000" spc="-5" dirty="0">
                <a:latin typeface="Times New Roman"/>
                <a:cs typeface="Times New Roman"/>
              </a:rPr>
              <a:t>. This certification qualifies the applicant </a:t>
            </a:r>
            <a:r>
              <a:rPr sz="1000" spc="5" dirty="0">
                <a:latin typeface="Times New Roman"/>
                <a:cs typeface="Times New Roman"/>
              </a:rPr>
              <a:t>as </a:t>
            </a:r>
            <a:r>
              <a:rPr sz="1000" spc="-5" dirty="0">
                <a:latin typeface="Times New Roman"/>
                <a:cs typeface="Times New Roman"/>
              </a:rPr>
              <a:t>a CCCM </a:t>
            </a:r>
            <a:r>
              <a:rPr sz="1000" spc="5" dirty="0">
                <a:latin typeface="Times New Roman"/>
                <a:cs typeface="Times New Roman"/>
              </a:rPr>
              <a:t>on </a:t>
            </a:r>
            <a:r>
              <a:rPr sz="1000" spc="-5" dirty="0">
                <a:latin typeface="Times New Roman"/>
                <a:cs typeface="Times New Roman"/>
              </a:rPr>
              <a:t>all conveyances covered </a:t>
            </a:r>
            <a:r>
              <a:rPr sz="1000" dirty="0">
                <a:latin typeface="Times New Roman"/>
                <a:cs typeface="Times New Roman"/>
              </a:rPr>
              <a:t>by </a:t>
            </a:r>
            <a:r>
              <a:rPr sz="1000" spc="-5" dirty="0">
                <a:latin typeface="Times New Roman"/>
                <a:cs typeface="Times New Roman"/>
              </a:rPr>
              <a:t>California  Labor Code, </a:t>
            </a:r>
            <a:r>
              <a:rPr sz="1000" dirty="0">
                <a:latin typeface="Times New Roman"/>
                <a:cs typeface="Times New Roman"/>
              </a:rPr>
              <a:t>Part 3, </a:t>
            </a:r>
            <a:r>
              <a:rPr sz="1000" spc="-5" dirty="0">
                <a:latin typeface="Times New Roman"/>
                <a:cs typeface="Times New Roman"/>
              </a:rPr>
              <a:t>Chapter </a:t>
            </a:r>
            <a:r>
              <a:rPr sz="1000" dirty="0">
                <a:latin typeface="Times New Roman"/>
                <a:cs typeface="Times New Roman"/>
              </a:rPr>
              <a:t>2. </a:t>
            </a:r>
            <a:r>
              <a:rPr sz="1000" spc="-5" dirty="0">
                <a:latin typeface="Times New Roman"/>
                <a:cs typeface="Times New Roman"/>
              </a:rPr>
              <a:t>An applicant shall verify employment </a:t>
            </a:r>
            <a:r>
              <a:rPr sz="1000" spc="5" dirty="0">
                <a:latin typeface="Times New Roman"/>
                <a:cs typeface="Times New Roman"/>
              </a:rPr>
              <a:t>by </a:t>
            </a:r>
            <a:r>
              <a:rPr sz="1000" dirty="0">
                <a:latin typeface="Times New Roman"/>
                <a:cs typeface="Times New Roman"/>
              </a:rPr>
              <a:t>attaching proof of </a:t>
            </a:r>
            <a:r>
              <a:rPr sz="1000" spc="-5" dirty="0">
                <a:latin typeface="Times New Roman"/>
                <a:cs typeface="Times New Roman"/>
              </a:rPr>
              <a:t>employment (e.g. mandatory supervisors  signature and optional </a:t>
            </a:r>
            <a:r>
              <a:rPr sz="1000" dirty="0">
                <a:latin typeface="Times New Roman"/>
                <a:cs typeface="Times New Roman"/>
              </a:rPr>
              <a:t>report </a:t>
            </a:r>
            <a:r>
              <a:rPr sz="1000" spc="-5" dirty="0">
                <a:latin typeface="Times New Roman"/>
                <a:cs typeface="Times New Roman"/>
              </a:rPr>
              <a:t>of hours from the National </a:t>
            </a:r>
            <a:r>
              <a:rPr sz="1000" dirty="0">
                <a:latin typeface="Times New Roman"/>
                <a:cs typeface="Times New Roman"/>
              </a:rPr>
              <a:t>Elevator </a:t>
            </a:r>
            <a:r>
              <a:rPr sz="1000" spc="-5" dirty="0">
                <a:latin typeface="Times New Roman"/>
                <a:cs typeface="Times New Roman"/>
              </a:rPr>
              <a:t>Industry Benefit </a:t>
            </a:r>
            <a:r>
              <a:rPr sz="1000" dirty="0">
                <a:latin typeface="Times New Roman"/>
                <a:cs typeface="Times New Roman"/>
              </a:rPr>
              <a:t>Plan </a:t>
            </a:r>
            <a:r>
              <a:rPr sz="1000" spc="-5" dirty="0">
                <a:latin typeface="Times New Roman"/>
                <a:cs typeface="Times New Roman"/>
              </a:rPr>
              <a:t>(NEIBP), documentation provided </a:t>
            </a:r>
            <a:r>
              <a:rPr sz="1000" dirty="0">
                <a:latin typeface="Times New Roman"/>
                <a:cs typeface="Times New Roman"/>
              </a:rPr>
              <a:t>by  </a:t>
            </a:r>
            <a:r>
              <a:rPr sz="1000" spc="-5" dirty="0">
                <a:latin typeface="Times New Roman"/>
                <a:cs typeface="Times New Roman"/>
              </a:rPr>
              <a:t>employers human resource </a:t>
            </a:r>
            <a:r>
              <a:rPr sz="1000" dirty="0">
                <a:latin typeface="Times New Roman"/>
                <a:cs typeface="Times New Roman"/>
              </a:rPr>
              <a:t>office), </a:t>
            </a:r>
            <a:r>
              <a:rPr sz="1000" spc="-5" dirty="0">
                <a:latin typeface="Times New Roman"/>
                <a:cs typeface="Times New Roman"/>
              </a:rPr>
              <a:t>and </a:t>
            </a:r>
            <a:r>
              <a:rPr sz="1000" dirty="0">
                <a:latin typeface="Times New Roman"/>
                <a:cs typeface="Times New Roman"/>
              </a:rPr>
              <a:t>by </a:t>
            </a:r>
            <a:r>
              <a:rPr sz="1000" spc="-5" dirty="0">
                <a:latin typeface="Times New Roman"/>
                <a:cs typeface="Times New Roman"/>
              </a:rPr>
              <a:t>fully completing the remainder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this</a:t>
            </a:r>
            <a:r>
              <a:rPr sz="1000" spc="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application.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000">
              <a:latin typeface="Times New Roman"/>
              <a:cs typeface="Times New Roman"/>
            </a:endParaRPr>
          </a:p>
          <a:p>
            <a:pPr marL="12700" marR="5080" indent="177800">
              <a:lnSpc>
                <a:spcPct val="95800"/>
              </a:lnSpc>
            </a:pPr>
            <a:r>
              <a:rPr sz="1000" b="1" spc="-5" dirty="0">
                <a:latin typeface="Times New Roman"/>
                <a:cs typeface="Times New Roman"/>
              </a:rPr>
              <a:t>LIMITED CERTIFICATION</a:t>
            </a:r>
            <a:r>
              <a:rPr sz="1000" spc="-5" dirty="0">
                <a:latin typeface="Times New Roman"/>
                <a:cs typeface="Times New Roman"/>
              </a:rPr>
              <a:t>. The applicant shall check the </a:t>
            </a:r>
            <a:r>
              <a:rPr sz="1000" dirty="0">
                <a:latin typeface="Times New Roman"/>
                <a:cs typeface="Times New Roman"/>
              </a:rPr>
              <a:t>appropriate box or </a:t>
            </a:r>
            <a:r>
              <a:rPr sz="1000" spc="-5" dirty="0">
                <a:latin typeface="Times New Roman"/>
                <a:cs typeface="Times New Roman"/>
              </a:rPr>
              <a:t>boxes, complete the entire application including  the signature section and submit it to the </a:t>
            </a:r>
            <a:r>
              <a:rPr sz="1000" dirty="0">
                <a:latin typeface="Times New Roman"/>
                <a:cs typeface="Times New Roman"/>
              </a:rPr>
              <a:t>Division. </a:t>
            </a:r>
            <a:r>
              <a:rPr sz="1000" spc="-5" dirty="0">
                <a:latin typeface="Times New Roman"/>
                <a:cs typeface="Times New Roman"/>
              </a:rPr>
              <a:t>This certification limits the applicant to specific conveyances named in this  section. </a:t>
            </a:r>
            <a:r>
              <a:rPr sz="1000" spc="-10" dirty="0">
                <a:latin typeface="Times New Roman"/>
                <a:cs typeface="Times New Roman"/>
              </a:rPr>
              <a:t>Anyone </a:t>
            </a:r>
            <a:r>
              <a:rPr sz="1000" spc="-5" dirty="0">
                <a:latin typeface="Times New Roman"/>
                <a:cs typeface="Times New Roman"/>
              </a:rPr>
              <a:t>with a </a:t>
            </a:r>
            <a:r>
              <a:rPr sz="1000" dirty="0">
                <a:latin typeface="Times New Roman"/>
                <a:cs typeface="Times New Roman"/>
              </a:rPr>
              <a:t>limited </a:t>
            </a:r>
            <a:r>
              <a:rPr sz="1000" spc="-5" dirty="0">
                <a:latin typeface="Times New Roman"/>
                <a:cs typeface="Times New Roman"/>
              </a:rPr>
              <a:t>certification, </a:t>
            </a:r>
            <a:r>
              <a:rPr sz="1000" spc="-15" dirty="0">
                <a:latin typeface="Times New Roman"/>
                <a:cs typeface="Times New Roman"/>
              </a:rPr>
              <a:t>who </a:t>
            </a:r>
            <a:r>
              <a:rPr sz="1000" spc="-5" dirty="0">
                <a:latin typeface="Times New Roman"/>
                <a:cs typeface="Times New Roman"/>
              </a:rPr>
              <a:t>works </a:t>
            </a:r>
            <a:r>
              <a:rPr sz="1000" dirty="0">
                <a:latin typeface="Times New Roman"/>
                <a:cs typeface="Times New Roman"/>
              </a:rPr>
              <a:t>on </a:t>
            </a:r>
            <a:r>
              <a:rPr sz="1000" spc="-5" dirty="0">
                <a:latin typeface="Times New Roman"/>
                <a:cs typeface="Times New Roman"/>
              </a:rPr>
              <a:t>conveyances beyond those for which </a:t>
            </a:r>
            <a:r>
              <a:rPr sz="1000" spc="-10" dirty="0">
                <a:latin typeface="Times New Roman"/>
                <a:cs typeface="Times New Roman"/>
              </a:rPr>
              <a:t>he </a:t>
            </a:r>
            <a:r>
              <a:rPr sz="1000" dirty="0">
                <a:latin typeface="Times New Roman"/>
                <a:cs typeface="Times New Roman"/>
              </a:rPr>
              <a:t>or </a:t>
            </a:r>
            <a:r>
              <a:rPr sz="1000" spc="-10" dirty="0">
                <a:latin typeface="Times New Roman"/>
                <a:cs typeface="Times New Roman"/>
              </a:rPr>
              <a:t>she has </a:t>
            </a:r>
            <a:r>
              <a:rPr sz="1000" spc="-5" dirty="0">
                <a:latin typeface="Times New Roman"/>
                <a:cs typeface="Times New Roman"/>
              </a:rPr>
              <a:t>been certified, </a:t>
            </a:r>
            <a:r>
              <a:rPr sz="1000" spc="-10" dirty="0">
                <a:latin typeface="Times New Roman"/>
                <a:cs typeface="Times New Roman"/>
              </a:rPr>
              <a:t>may </a:t>
            </a:r>
            <a:r>
              <a:rPr sz="1000" spc="-5" dirty="0">
                <a:latin typeface="Times New Roman"/>
                <a:cs typeface="Times New Roman"/>
              </a:rPr>
              <a:t>risk  losing his </a:t>
            </a:r>
            <a:r>
              <a:rPr sz="1000" dirty="0">
                <a:latin typeface="Times New Roman"/>
                <a:cs typeface="Times New Roman"/>
              </a:rPr>
              <a:t>or </a:t>
            </a:r>
            <a:r>
              <a:rPr sz="1000" spc="-5" dirty="0">
                <a:latin typeface="Times New Roman"/>
                <a:cs typeface="Times New Roman"/>
              </a:rPr>
              <a:t>her certification. An </a:t>
            </a:r>
            <a:r>
              <a:rPr sz="1000" dirty="0">
                <a:latin typeface="Times New Roman"/>
                <a:cs typeface="Times New Roman"/>
              </a:rPr>
              <a:t>applicant </a:t>
            </a:r>
            <a:r>
              <a:rPr sz="1000" spc="-5" dirty="0">
                <a:latin typeface="Times New Roman"/>
                <a:cs typeface="Times New Roman"/>
              </a:rPr>
              <a:t>requesting certification in additional classifications must complete the CCCM application  instead </a:t>
            </a:r>
            <a:r>
              <a:rPr sz="1000" dirty="0">
                <a:latin typeface="Times New Roman"/>
                <a:cs typeface="Times New Roman"/>
              </a:rPr>
              <a:t>of this </a:t>
            </a:r>
            <a:r>
              <a:rPr sz="1000" spc="-5" dirty="0">
                <a:latin typeface="Times New Roman"/>
                <a:cs typeface="Times New Roman"/>
              </a:rPr>
              <a:t>renewal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application.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470916" y="7316089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8"/>
                </a:moveTo>
                <a:lnTo>
                  <a:pt x="117348" y="117348"/>
                </a:lnTo>
                <a:lnTo>
                  <a:pt x="117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129151" y="7316089"/>
            <a:ext cx="118110" cy="117475"/>
          </a:xfrm>
          <a:custGeom>
            <a:avLst/>
            <a:gdLst/>
            <a:ahLst/>
            <a:cxnLst/>
            <a:rect l="l" t="t" r="r" b="b"/>
            <a:pathLst>
              <a:path w="118110" h="117475">
                <a:moveTo>
                  <a:pt x="0" y="117348"/>
                </a:moveTo>
                <a:lnTo>
                  <a:pt x="117652" y="117348"/>
                </a:lnTo>
                <a:lnTo>
                  <a:pt x="117652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470916" y="7462393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7"/>
                </a:moveTo>
                <a:lnTo>
                  <a:pt x="117348" y="117347"/>
                </a:lnTo>
                <a:lnTo>
                  <a:pt x="117348" y="0"/>
                </a:lnTo>
                <a:lnTo>
                  <a:pt x="0" y="0"/>
                </a:lnTo>
                <a:lnTo>
                  <a:pt x="0" y="11734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4129151" y="7462393"/>
            <a:ext cx="118110" cy="117475"/>
          </a:xfrm>
          <a:custGeom>
            <a:avLst/>
            <a:gdLst/>
            <a:ahLst/>
            <a:cxnLst/>
            <a:rect l="l" t="t" r="r" b="b"/>
            <a:pathLst>
              <a:path w="118110" h="117475">
                <a:moveTo>
                  <a:pt x="0" y="117347"/>
                </a:moveTo>
                <a:lnTo>
                  <a:pt x="117652" y="117347"/>
                </a:lnTo>
                <a:lnTo>
                  <a:pt x="117652" y="0"/>
                </a:lnTo>
                <a:lnTo>
                  <a:pt x="0" y="0"/>
                </a:lnTo>
                <a:lnTo>
                  <a:pt x="0" y="11734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70916" y="7608773"/>
            <a:ext cx="117475" cy="118110"/>
          </a:xfrm>
          <a:custGeom>
            <a:avLst/>
            <a:gdLst/>
            <a:ahLst/>
            <a:cxnLst/>
            <a:rect l="l" t="t" r="r" b="b"/>
            <a:pathLst>
              <a:path w="117475" h="118109">
                <a:moveTo>
                  <a:pt x="0" y="117652"/>
                </a:moveTo>
                <a:lnTo>
                  <a:pt x="117348" y="117652"/>
                </a:lnTo>
                <a:lnTo>
                  <a:pt x="117348" y="0"/>
                </a:lnTo>
                <a:lnTo>
                  <a:pt x="0" y="0"/>
                </a:lnTo>
                <a:lnTo>
                  <a:pt x="0" y="11765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4129151" y="7608773"/>
            <a:ext cx="118110" cy="118110"/>
          </a:xfrm>
          <a:custGeom>
            <a:avLst/>
            <a:gdLst/>
            <a:ahLst/>
            <a:cxnLst/>
            <a:rect l="l" t="t" r="r" b="b"/>
            <a:pathLst>
              <a:path w="118110" h="118109">
                <a:moveTo>
                  <a:pt x="0" y="117652"/>
                </a:moveTo>
                <a:lnTo>
                  <a:pt x="117652" y="117652"/>
                </a:lnTo>
                <a:lnTo>
                  <a:pt x="117652" y="0"/>
                </a:lnTo>
                <a:lnTo>
                  <a:pt x="0" y="0"/>
                </a:lnTo>
                <a:lnTo>
                  <a:pt x="0" y="117652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470916" y="7755381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8"/>
                </a:moveTo>
                <a:lnTo>
                  <a:pt x="117348" y="117348"/>
                </a:lnTo>
                <a:lnTo>
                  <a:pt x="117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4129151" y="7755381"/>
            <a:ext cx="118110" cy="117475"/>
          </a:xfrm>
          <a:custGeom>
            <a:avLst/>
            <a:gdLst/>
            <a:ahLst/>
            <a:cxnLst/>
            <a:rect l="l" t="t" r="r" b="b"/>
            <a:pathLst>
              <a:path w="118110" h="117475">
                <a:moveTo>
                  <a:pt x="0" y="117348"/>
                </a:moveTo>
                <a:lnTo>
                  <a:pt x="117652" y="117348"/>
                </a:lnTo>
                <a:lnTo>
                  <a:pt x="117652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470916" y="7900161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8"/>
                </a:moveTo>
                <a:lnTo>
                  <a:pt x="117348" y="117348"/>
                </a:lnTo>
                <a:lnTo>
                  <a:pt x="117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129151" y="7900161"/>
            <a:ext cx="118110" cy="117475"/>
          </a:xfrm>
          <a:custGeom>
            <a:avLst/>
            <a:gdLst/>
            <a:ahLst/>
            <a:cxnLst/>
            <a:rect l="l" t="t" r="r" b="b"/>
            <a:pathLst>
              <a:path w="118110" h="117475">
                <a:moveTo>
                  <a:pt x="0" y="117348"/>
                </a:moveTo>
                <a:lnTo>
                  <a:pt x="117652" y="117348"/>
                </a:lnTo>
                <a:lnTo>
                  <a:pt x="117652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70916" y="8046466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8"/>
                </a:moveTo>
                <a:lnTo>
                  <a:pt x="117348" y="117348"/>
                </a:lnTo>
                <a:lnTo>
                  <a:pt x="117348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622808" y="7279005"/>
            <a:ext cx="3303904" cy="90805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175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Elevators</a:t>
            </a:r>
            <a:endParaRPr sz="1000">
              <a:latin typeface="Times New Roman"/>
              <a:cs typeface="Times New Roman"/>
            </a:endParaRPr>
          </a:p>
          <a:p>
            <a:pPr marL="12700" marR="836930">
              <a:lnSpc>
                <a:spcPct val="96100"/>
              </a:lnSpc>
              <a:spcBef>
                <a:spcPts val="20"/>
              </a:spcBef>
            </a:pPr>
            <a:r>
              <a:rPr sz="1000" spc="-5" dirty="0">
                <a:latin typeface="Times New Roman"/>
                <a:cs typeface="Times New Roman"/>
              </a:rPr>
              <a:t>Platform Lifts and Inclined </a:t>
            </a:r>
            <a:r>
              <a:rPr sz="1000" dirty="0">
                <a:latin typeface="Times New Roman"/>
                <a:cs typeface="Times New Roman"/>
              </a:rPr>
              <a:t>Stairway </a:t>
            </a:r>
            <a:r>
              <a:rPr sz="1000" spc="-5" dirty="0">
                <a:latin typeface="Times New Roman"/>
                <a:cs typeface="Times New Roman"/>
              </a:rPr>
              <a:t>Chair Lifts  Vertical and Inclined Reciprocating Conveyors  Funiculars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15"/>
              </a:lnSpc>
            </a:pPr>
            <a:r>
              <a:rPr sz="1000" spc="-5" dirty="0">
                <a:latin typeface="Times New Roman"/>
                <a:cs typeface="Times New Roman"/>
              </a:rPr>
              <a:t>Belt Manlifts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Material Lifts and Dumbwaiters </a:t>
            </a:r>
            <a:r>
              <a:rPr sz="1000" spc="-10" dirty="0">
                <a:latin typeface="Times New Roman"/>
                <a:cs typeface="Times New Roman"/>
              </a:rPr>
              <a:t>with </a:t>
            </a:r>
            <a:r>
              <a:rPr sz="1000" spc="-5" dirty="0">
                <a:latin typeface="Times New Roman"/>
                <a:cs typeface="Times New Roman"/>
              </a:rPr>
              <a:t>Automatic Transfer</a:t>
            </a:r>
            <a:r>
              <a:rPr sz="1000" spc="12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device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4129151" y="8046466"/>
            <a:ext cx="118110" cy="117475"/>
          </a:xfrm>
          <a:custGeom>
            <a:avLst/>
            <a:gdLst/>
            <a:ahLst/>
            <a:cxnLst/>
            <a:rect l="l" t="t" r="r" b="b"/>
            <a:pathLst>
              <a:path w="118110" h="117475">
                <a:moveTo>
                  <a:pt x="0" y="117348"/>
                </a:moveTo>
                <a:lnTo>
                  <a:pt x="117652" y="117348"/>
                </a:lnTo>
                <a:lnTo>
                  <a:pt x="117652" y="0"/>
                </a:lnTo>
                <a:lnTo>
                  <a:pt x="0" y="0"/>
                </a:lnTo>
                <a:lnTo>
                  <a:pt x="0" y="117348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4281296" y="7279005"/>
            <a:ext cx="2915285" cy="90805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468755">
              <a:lnSpc>
                <a:spcPts val="1150"/>
              </a:lnSpc>
              <a:spcBef>
                <a:spcPts val="175"/>
              </a:spcBef>
            </a:pPr>
            <a:r>
              <a:rPr sz="1000" spc="-5" dirty="0">
                <a:latin typeface="Times New Roman"/>
                <a:cs typeface="Times New Roman"/>
              </a:rPr>
              <a:t>Escalator and Moving Walk  Special Access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Elevators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05"/>
              </a:lnSpc>
            </a:pPr>
            <a:r>
              <a:rPr sz="1000" spc="-5" dirty="0">
                <a:latin typeface="Times New Roman"/>
                <a:cs typeface="Times New Roman"/>
              </a:rPr>
              <a:t>Automated </a:t>
            </a:r>
            <a:r>
              <a:rPr sz="1000" dirty="0">
                <a:latin typeface="Times New Roman"/>
                <a:cs typeface="Times New Roman"/>
              </a:rPr>
              <a:t>People </a:t>
            </a:r>
            <a:r>
              <a:rPr sz="1000" spc="-5" dirty="0">
                <a:latin typeface="Times New Roman"/>
                <a:cs typeface="Times New Roman"/>
              </a:rPr>
              <a:t>Movers as defined </a:t>
            </a:r>
            <a:r>
              <a:rPr sz="1000" spc="5" dirty="0">
                <a:latin typeface="Times New Roman"/>
                <a:cs typeface="Times New Roman"/>
              </a:rPr>
              <a:t>by </a:t>
            </a:r>
            <a:r>
              <a:rPr sz="1000" spc="-10" dirty="0">
                <a:latin typeface="Times New Roman"/>
                <a:cs typeface="Times New Roman"/>
              </a:rPr>
              <a:t>ASCE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21</a:t>
            </a:r>
            <a:endParaRPr sz="1000">
              <a:latin typeface="Times New Roman"/>
              <a:cs typeface="Times New Roman"/>
            </a:endParaRPr>
          </a:p>
          <a:p>
            <a:pPr marL="12700" marR="5080">
              <a:lnSpc>
                <a:spcPts val="1140"/>
              </a:lnSpc>
              <a:spcBef>
                <a:spcPts val="65"/>
              </a:spcBef>
            </a:pPr>
            <a:r>
              <a:rPr sz="1000" spc="-5" dirty="0">
                <a:latin typeface="Times New Roman"/>
                <a:cs typeface="Times New Roman"/>
              </a:rPr>
              <a:t>Other Automatic Guided Transit Vehicles </a:t>
            </a:r>
            <a:r>
              <a:rPr sz="1000" dirty="0">
                <a:latin typeface="Times New Roman"/>
                <a:cs typeface="Times New Roman"/>
              </a:rPr>
              <a:t>on </a:t>
            </a:r>
            <a:r>
              <a:rPr sz="1000" spc="-5" dirty="0">
                <a:latin typeface="Times New Roman"/>
                <a:cs typeface="Times New Roman"/>
              </a:rPr>
              <a:t>Guideways  Dumbwaiters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5"/>
              </a:lnSpc>
            </a:pPr>
            <a:r>
              <a:rPr sz="1000" spc="-5" dirty="0">
                <a:latin typeface="Times New Roman"/>
                <a:cs typeface="Times New Roman"/>
              </a:rPr>
              <a:t>Special Purpose Personnel</a:t>
            </a:r>
            <a:r>
              <a:rPr sz="1000" spc="6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Elevators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70916" y="8192769"/>
            <a:ext cx="117475" cy="117475"/>
          </a:xfrm>
          <a:custGeom>
            <a:avLst/>
            <a:gdLst/>
            <a:ahLst/>
            <a:cxnLst/>
            <a:rect l="l" t="t" r="r" b="b"/>
            <a:pathLst>
              <a:path w="117475" h="117475">
                <a:moveTo>
                  <a:pt x="0" y="117347"/>
                </a:moveTo>
                <a:lnTo>
                  <a:pt x="117348" y="117347"/>
                </a:lnTo>
                <a:lnTo>
                  <a:pt x="117348" y="0"/>
                </a:lnTo>
                <a:lnTo>
                  <a:pt x="0" y="0"/>
                </a:lnTo>
                <a:lnTo>
                  <a:pt x="0" y="117347"/>
                </a:lnTo>
                <a:close/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 txBox="1"/>
          <p:nvPr/>
        </p:nvSpPr>
        <p:spPr>
          <a:xfrm>
            <a:off x="622808" y="8155685"/>
            <a:ext cx="545973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Times New Roman"/>
                <a:cs typeface="Times New Roman"/>
              </a:rPr>
              <a:t>Special Purpose Personnel Elevators </a:t>
            </a:r>
            <a:r>
              <a:rPr sz="1000" dirty="0">
                <a:latin typeface="Times New Roman"/>
                <a:cs typeface="Times New Roman"/>
              </a:rPr>
              <a:t>on </a:t>
            </a:r>
            <a:r>
              <a:rPr sz="1000" spc="-5" dirty="0">
                <a:latin typeface="Times New Roman"/>
                <a:cs typeface="Times New Roman"/>
              </a:rPr>
              <a:t>Cranes that Utilize a Rack and Pinion System </a:t>
            </a:r>
            <a:r>
              <a:rPr sz="1000" dirty="0">
                <a:latin typeface="Times New Roman"/>
                <a:cs typeface="Times New Roman"/>
              </a:rPr>
              <a:t>in </a:t>
            </a:r>
            <a:r>
              <a:rPr sz="1000" spc="-5" dirty="0">
                <a:latin typeface="Times New Roman"/>
                <a:cs typeface="Times New Roman"/>
              </a:rPr>
              <a:t>Marine</a:t>
            </a:r>
            <a:r>
              <a:rPr sz="1000" spc="16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Terminals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1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44500" y="409448"/>
            <a:ext cx="2141220" cy="3606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b="1" spc="-5" dirty="0">
                <a:latin typeface="Garamond"/>
                <a:cs typeface="Garamond"/>
              </a:rPr>
              <a:t>State </a:t>
            </a:r>
            <a:r>
              <a:rPr b="1" dirty="0">
                <a:latin typeface="Garamond"/>
                <a:cs typeface="Garamond"/>
              </a:rPr>
              <a:t>of</a:t>
            </a:r>
            <a:r>
              <a:rPr b="1" spc="-50" dirty="0">
                <a:latin typeface="Garamond"/>
                <a:cs typeface="Garamond"/>
              </a:rPr>
              <a:t> </a:t>
            </a:r>
            <a:r>
              <a:rPr b="1" spc="-10" dirty="0">
                <a:latin typeface="Garamond"/>
                <a:cs typeface="Garamond"/>
              </a:rPr>
              <a:t>California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753871"/>
            <a:ext cx="292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CCCM </a:t>
            </a:r>
            <a:r>
              <a:rPr sz="1800" dirty="0">
                <a:latin typeface="Book Antiqua"/>
                <a:cs typeface="Book Antiqua"/>
              </a:rPr>
              <a:t>Renewal</a:t>
            </a:r>
            <a:r>
              <a:rPr sz="1800" spc="-25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Application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418590"/>
            <a:ext cx="6368415" cy="589280"/>
          </a:xfrm>
          <a:prstGeom prst="rect">
            <a:avLst/>
          </a:prstGeom>
        </p:spPr>
        <p:txBody>
          <a:bodyPr vert="horz" wrap="square" lIns="0" tIns="18415" rIns="0" bIns="0" rtlCol="0">
            <a:spAutoFit/>
          </a:bodyPr>
          <a:lstStyle/>
          <a:p>
            <a:pPr marL="12700" marR="5080">
              <a:lnSpc>
                <a:spcPct val="96800"/>
              </a:lnSpc>
              <a:spcBef>
                <a:spcPts val="145"/>
              </a:spcBef>
            </a:pPr>
            <a:r>
              <a:rPr sz="1200" spc="-5" dirty="0">
                <a:latin typeface="Times New Roman"/>
                <a:cs typeface="Times New Roman"/>
              </a:rPr>
              <a:t>Experience. </a:t>
            </a:r>
            <a:r>
              <a:rPr sz="900" spc="-5" dirty="0">
                <a:latin typeface="Times New Roman"/>
                <a:cs typeface="Times New Roman"/>
              </a:rPr>
              <a:t>Describe </a:t>
            </a:r>
            <a:r>
              <a:rPr sz="900" dirty="0">
                <a:latin typeface="Times New Roman"/>
                <a:cs typeface="Times New Roman"/>
              </a:rPr>
              <a:t>duties </a:t>
            </a:r>
            <a:r>
              <a:rPr sz="900" spc="-5" dirty="0">
                <a:latin typeface="Times New Roman"/>
                <a:cs typeface="Times New Roman"/>
              </a:rPr>
              <a:t>and </a:t>
            </a:r>
            <a:r>
              <a:rPr sz="900" dirty="0">
                <a:latin typeface="Times New Roman"/>
                <a:cs typeface="Times New Roman"/>
              </a:rPr>
              <a:t>dates of </a:t>
            </a:r>
            <a:r>
              <a:rPr sz="900" spc="-5" dirty="0">
                <a:latin typeface="Times New Roman"/>
                <a:cs typeface="Times New Roman"/>
              </a:rPr>
              <a:t>employment since last renewal </a:t>
            </a:r>
            <a:r>
              <a:rPr sz="900" dirty="0">
                <a:latin typeface="Times New Roman"/>
                <a:cs typeface="Times New Roman"/>
              </a:rPr>
              <a:t>evidencing </a:t>
            </a:r>
            <a:r>
              <a:rPr sz="900" spc="-5" dirty="0">
                <a:latin typeface="Times New Roman"/>
                <a:cs typeface="Times New Roman"/>
              </a:rPr>
              <a:t>experience </a:t>
            </a:r>
            <a:r>
              <a:rPr sz="900" dirty="0">
                <a:latin typeface="Times New Roman"/>
                <a:cs typeface="Times New Roman"/>
              </a:rPr>
              <a:t>in the </a:t>
            </a:r>
            <a:r>
              <a:rPr sz="900" spc="-5" dirty="0">
                <a:latin typeface="Times New Roman"/>
                <a:cs typeface="Times New Roman"/>
              </a:rPr>
              <a:t>conveyance </a:t>
            </a:r>
            <a:r>
              <a:rPr sz="900" dirty="0">
                <a:latin typeface="Times New Roman"/>
                <a:cs typeface="Times New Roman"/>
              </a:rPr>
              <a:t>industry </a:t>
            </a:r>
            <a:r>
              <a:rPr sz="900" spc="-5" dirty="0">
                <a:latin typeface="Times New Roman"/>
                <a:cs typeface="Times New Roman"/>
              </a:rPr>
              <a:t>performing  </a:t>
            </a:r>
            <a:r>
              <a:rPr sz="900" dirty="0">
                <a:latin typeface="Times New Roman"/>
                <a:cs typeface="Times New Roman"/>
              </a:rPr>
              <a:t>construction, </a:t>
            </a:r>
            <a:r>
              <a:rPr sz="900" spc="-5" dirty="0">
                <a:latin typeface="Times New Roman"/>
                <a:cs typeface="Times New Roman"/>
              </a:rPr>
              <a:t>maintenance, service </a:t>
            </a:r>
            <a:r>
              <a:rPr sz="900" dirty="0">
                <a:latin typeface="Times New Roman"/>
                <a:cs typeface="Times New Roman"/>
              </a:rPr>
              <a:t>or </a:t>
            </a:r>
            <a:r>
              <a:rPr sz="900" spc="-5" dirty="0">
                <a:latin typeface="Times New Roman"/>
                <a:cs typeface="Times New Roman"/>
              </a:rPr>
              <a:t>repair </a:t>
            </a:r>
            <a:r>
              <a:rPr sz="900" dirty="0">
                <a:latin typeface="Times New Roman"/>
                <a:cs typeface="Times New Roman"/>
              </a:rPr>
              <a:t>of </a:t>
            </a:r>
            <a:r>
              <a:rPr sz="900" spc="-5" dirty="0">
                <a:latin typeface="Times New Roman"/>
                <a:cs typeface="Times New Roman"/>
              </a:rPr>
              <a:t>conveyances </a:t>
            </a:r>
            <a:r>
              <a:rPr sz="900" dirty="0">
                <a:latin typeface="Times New Roman"/>
                <a:cs typeface="Times New Roman"/>
              </a:rPr>
              <a:t>covered by Chapter 2 of Part 3 of </a:t>
            </a:r>
            <a:r>
              <a:rPr sz="900" spc="-5" dirty="0">
                <a:latin typeface="Times New Roman"/>
                <a:cs typeface="Times New Roman"/>
              </a:rPr>
              <a:t>Division </a:t>
            </a:r>
            <a:r>
              <a:rPr sz="900" dirty="0">
                <a:latin typeface="Times New Roman"/>
                <a:cs typeface="Times New Roman"/>
              </a:rPr>
              <a:t>5 of the </a:t>
            </a:r>
            <a:r>
              <a:rPr sz="900" spc="-5" dirty="0">
                <a:latin typeface="Times New Roman"/>
                <a:cs typeface="Times New Roman"/>
              </a:rPr>
              <a:t>California </a:t>
            </a:r>
            <a:r>
              <a:rPr sz="900" spc="5" dirty="0">
                <a:latin typeface="Times New Roman"/>
                <a:cs typeface="Times New Roman"/>
              </a:rPr>
              <a:t>Labor</a:t>
            </a:r>
            <a:r>
              <a:rPr sz="900" spc="30" dirty="0">
                <a:latin typeface="Times New Roman"/>
                <a:cs typeface="Times New Roman"/>
              </a:rPr>
              <a:t> </a:t>
            </a:r>
            <a:r>
              <a:rPr sz="900" spc="-5" dirty="0">
                <a:latin typeface="Times New Roman"/>
                <a:cs typeface="Times New Roman"/>
              </a:rPr>
              <a:t>Code.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75"/>
              </a:spcBef>
            </a:pPr>
            <a:r>
              <a:rPr sz="900" b="1" spc="-5" dirty="0">
                <a:latin typeface="Times New Roman"/>
                <a:cs typeface="Times New Roman"/>
              </a:rPr>
              <a:t>Current </a:t>
            </a:r>
            <a:r>
              <a:rPr sz="900" spc="-5" dirty="0">
                <a:latin typeface="Times New Roman"/>
                <a:cs typeface="Times New Roman"/>
              </a:rPr>
              <a:t>Employer</a:t>
            </a:r>
            <a:r>
              <a:rPr sz="900" spc="10" dirty="0">
                <a:latin typeface="Times New Roman"/>
                <a:cs typeface="Times New Roman"/>
              </a:rPr>
              <a:t> </a:t>
            </a:r>
            <a:r>
              <a:rPr sz="900" dirty="0">
                <a:latin typeface="Times New Roman"/>
                <a:cs typeface="Times New Roman"/>
              </a:rPr>
              <a:t>(</a:t>
            </a:r>
            <a:r>
              <a:rPr sz="900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required</a:t>
            </a:r>
            <a:r>
              <a:rPr sz="900" dirty="0"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3729354"/>
            <a:ext cx="806450" cy="1479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00" spc="-5" dirty="0">
                <a:latin typeface="Times New Roman"/>
                <a:cs typeface="Times New Roman"/>
              </a:rPr>
              <a:t>Previous</a:t>
            </a:r>
            <a:r>
              <a:rPr sz="800" spc="-4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Employer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696333" y="5826378"/>
            <a:ext cx="867410" cy="0"/>
          </a:xfrm>
          <a:custGeom>
            <a:avLst/>
            <a:gdLst/>
            <a:ahLst/>
            <a:cxnLst/>
            <a:rect l="l" t="t" r="r" b="b"/>
            <a:pathLst>
              <a:path w="867410">
                <a:moveTo>
                  <a:pt x="0" y="0"/>
                </a:moveTo>
                <a:lnTo>
                  <a:pt x="867156" y="0"/>
                </a:lnTo>
              </a:path>
            </a:pathLst>
          </a:custGeom>
          <a:ln w="1066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7" name="object 7"/>
          <p:cNvGraphicFramePr>
            <a:graphicFrameLocks noGrp="1"/>
          </p:cNvGraphicFramePr>
          <p:nvPr/>
        </p:nvGraphicFramePr>
        <p:xfrm>
          <a:off x="429768" y="5927725"/>
          <a:ext cx="6904353" cy="8534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44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79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24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647">
                <a:tc gridSpan="4"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I certify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under penalty of perjury that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aforementioned employment experience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is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verified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as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true and accurate</a:t>
                      </a:r>
                      <a:r>
                        <a:rPr sz="800" spc="-5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information.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762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792"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Signature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7985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Print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Name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Title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899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800" dirty="0">
                          <a:latin typeface="Times New Roman"/>
                          <a:cs typeface="Times New Roman"/>
                        </a:rPr>
                        <a:t>Date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1079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object 8"/>
          <p:cNvSpPr txBox="1"/>
          <p:nvPr/>
        </p:nvSpPr>
        <p:spPr>
          <a:xfrm>
            <a:off x="457200" y="6854317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0"/>
              </a:lnSpc>
            </a:pPr>
            <a:r>
              <a:rPr sz="1400" b="1" i="1" dirty="0">
                <a:latin typeface="Arial"/>
                <a:cs typeface="Arial"/>
              </a:rPr>
              <a:t>5. </a:t>
            </a:r>
            <a:r>
              <a:rPr sz="1400" b="1" i="1" spc="-5" dirty="0">
                <a:latin typeface="Arial"/>
                <a:cs typeface="Arial"/>
              </a:rPr>
              <a:t>Education and Training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(copy </a:t>
            </a:r>
            <a:r>
              <a:rPr sz="1200" b="1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of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8hr cont. </a:t>
            </a:r>
            <a:r>
              <a:rPr sz="1200" b="1" i="1" u="heavy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education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cert </a:t>
            </a:r>
            <a:r>
              <a:rPr sz="14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must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be</a:t>
            </a:r>
            <a:r>
              <a:rPr sz="1200" b="1" i="1" u="heavy" spc="6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 </a:t>
            </a:r>
            <a:r>
              <a:rPr sz="1200" b="1" i="1" u="heavy" spc="-5" dirty="0">
                <a:uFill>
                  <a:solidFill>
                    <a:srgbClr val="000000"/>
                  </a:solidFill>
                </a:uFill>
                <a:latin typeface="Arial"/>
                <a:cs typeface="Arial"/>
              </a:rPr>
              <a:t>included)</a:t>
            </a:r>
            <a:endParaRPr sz="12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44500" y="7125081"/>
            <a:ext cx="6884034" cy="855980"/>
          </a:xfrm>
          <a:prstGeom prst="rect">
            <a:avLst/>
          </a:prstGeom>
        </p:spPr>
        <p:txBody>
          <a:bodyPr vert="horz" wrap="square" lIns="0" tIns="19050" rIns="0" bIns="0" rtlCol="0">
            <a:spAutoFit/>
          </a:bodyPr>
          <a:lstStyle/>
          <a:p>
            <a:pPr marL="12700" marR="5080" algn="just">
              <a:lnSpc>
                <a:spcPct val="96500"/>
              </a:lnSpc>
              <a:spcBef>
                <a:spcPts val="150"/>
              </a:spcBef>
            </a:pPr>
            <a:r>
              <a:rPr sz="1200" spc="-5" dirty="0">
                <a:latin typeface="Times New Roman"/>
                <a:cs typeface="Times New Roman"/>
              </a:rPr>
              <a:t>Additional Information: </a:t>
            </a:r>
            <a:r>
              <a:rPr sz="800" spc="-5" dirty="0">
                <a:latin typeface="Times New Roman"/>
                <a:cs typeface="Times New Roman"/>
              </a:rPr>
              <a:t>Explain or list additional skills, aptitudes, educational courses or degrees that may qualify you </a:t>
            </a:r>
            <a:r>
              <a:rPr sz="800" dirty="0">
                <a:latin typeface="Times New Roman"/>
                <a:cs typeface="Times New Roman"/>
              </a:rPr>
              <a:t>as a Certified </a:t>
            </a:r>
            <a:r>
              <a:rPr sz="800" spc="-5" dirty="0">
                <a:latin typeface="Times New Roman"/>
                <a:cs typeface="Times New Roman"/>
              </a:rPr>
              <a:t>Competent  Conveyance Mechanic in </a:t>
            </a:r>
            <a:r>
              <a:rPr sz="800" dirty="0">
                <a:latin typeface="Times New Roman"/>
                <a:cs typeface="Times New Roman"/>
              </a:rPr>
              <a:t>the </a:t>
            </a:r>
            <a:r>
              <a:rPr sz="800" spc="-5" dirty="0">
                <a:latin typeface="Times New Roman"/>
                <a:cs typeface="Times New Roman"/>
              </a:rPr>
              <a:t>State of California. List trade certifications, continuing education training courses and other </a:t>
            </a:r>
            <a:r>
              <a:rPr sz="800" dirty="0">
                <a:latin typeface="Times New Roman"/>
                <a:cs typeface="Times New Roman"/>
              </a:rPr>
              <a:t>certifications. </a:t>
            </a:r>
            <a:r>
              <a:rPr sz="800" spc="-5" dirty="0">
                <a:latin typeface="Times New Roman"/>
                <a:cs typeface="Times New Roman"/>
              </a:rPr>
              <a:t>Include </a:t>
            </a:r>
            <a:r>
              <a:rPr sz="800" spc="-10" dirty="0">
                <a:latin typeface="Times New Roman"/>
                <a:cs typeface="Times New Roman"/>
              </a:rPr>
              <a:t>dates </a:t>
            </a:r>
            <a:r>
              <a:rPr sz="800" spc="-5" dirty="0">
                <a:latin typeface="Times New Roman"/>
                <a:cs typeface="Times New Roman"/>
              </a:rPr>
              <a:t>of training and 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provide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copy </a:t>
            </a:r>
            <a:r>
              <a:rPr sz="1100" b="1" u="heavy" spc="-1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11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course </a:t>
            </a:r>
            <a:r>
              <a:rPr sz="11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certificate</a:t>
            </a:r>
            <a:r>
              <a:rPr sz="1100" b="1" spc="-5" dirty="0">
                <a:latin typeface="Times New Roman"/>
                <a:cs typeface="Times New Roman"/>
              </a:rPr>
              <a:t> </a:t>
            </a:r>
            <a:r>
              <a:rPr sz="800" spc="-5" dirty="0">
                <a:latin typeface="Times New Roman"/>
                <a:cs typeface="Times New Roman"/>
              </a:rPr>
              <a:t>showing evidence of total hours of attendance.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 </a:t>
            </a:r>
            <a:r>
              <a:rPr sz="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minimum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8 </a:t>
            </a:r>
            <a:r>
              <a:rPr sz="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hours of instruction from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 </a:t>
            </a:r>
            <a:r>
              <a:rPr sz="9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approved </a:t>
            </a:r>
            <a:r>
              <a:rPr sz="900" b="1" spc="-5" dirty="0">
                <a:latin typeface="Times New Roman"/>
                <a:cs typeface="Times New Roman"/>
              </a:rPr>
              <a:t> </a:t>
            </a:r>
            <a:r>
              <a:rPr sz="9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continuing education course provider</a:t>
            </a:r>
            <a:r>
              <a:rPr sz="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, covering new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and </a:t>
            </a:r>
            <a:r>
              <a:rPr sz="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existing provisions of the regulations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of </a:t>
            </a:r>
            <a:r>
              <a:rPr sz="800" b="1" u="sng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the board </a:t>
            </a:r>
            <a:r>
              <a:rPr sz="800" b="1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is required</a:t>
            </a:r>
            <a:r>
              <a:rPr sz="800" dirty="0">
                <a:latin typeface="Times New Roman"/>
                <a:cs typeface="Times New Roman"/>
              </a:rPr>
              <a:t>. </a:t>
            </a:r>
            <a:r>
              <a:rPr sz="800" spc="-5" dirty="0">
                <a:latin typeface="Times New Roman"/>
                <a:cs typeface="Times New Roman"/>
              </a:rPr>
              <a:t>Continuing education shall occur  within one </a:t>
            </a:r>
            <a:r>
              <a:rPr sz="800" spc="-10" dirty="0">
                <a:latin typeface="Times New Roman"/>
                <a:cs typeface="Times New Roman"/>
              </a:rPr>
              <a:t>year </a:t>
            </a:r>
            <a:r>
              <a:rPr sz="800" spc="-5" dirty="0">
                <a:latin typeface="Times New Roman"/>
                <a:cs typeface="Times New Roman"/>
              </a:rPr>
              <a:t>immediately preceding certificate renewal</a:t>
            </a:r>
            <a:r>
              <a:rPr sz="800" b="1" spc="-5" dirty="0">
                <a:latin typeface="Times New Roman"/>
                <a:cs typeface="Times New Roman"/>
              </a:rPr>
              <a:t>. Under the provisions of California Labor </a:t>
            </a:r>
            <a:r>
              <a:rPr sz="800" b="1" spc="-10" dirty="0">
                <a:latin typeface="Times New Roman"/>
                <a:cs typeface="Times New Roman"/>
              </a:rPr>
              <a:t>Code </a:t>
            </a:r>
            <a:r>
              <a:rPr sz="800" b="1" spc="-5" dirty="0">
                <a:latin typeface="Times New Roman"/>
                <a:cs typeface="Times New Roman"/>
              </a:rPr>
              <a:t>Section 7311.5(b), applicants working </a:t>
            </a:r>
            <a:r>
              <a:rPr sz="800" b="1" dirty="0">
                <a:latin typeface="Times New Roman"/>
                <a:cs typeface="Times New Roman"/>
              </a:rPr>
              <a:t>on </a:t>
            </a:r>
            <a:r>
              <a:rPr sz="800" b="1" spc="-5" dirty="0">
                <a:latin typeface="Times New Roman"/>
                <a:cs typeface="Times New Roman"/>
              </a:rPr>
              <a:t>special  purpose personnel elevators </a:t>
            </a:r>
            <a:r>
              <a:rPr sz="800" b="1" dirty="0">
                <a:latin typeface="Times New Roman"/>
                <a:cs typeface="Times New Roman"/>
              </a:rPr>
              <a:t>on </a:t>
            </a:r>
            <a:r>
              <a:rPr sz="800" b="1" spc="-5" dirty="0">
                <a:latin typeface="Times New Roman"/>
                <a:cs typeface="Times New Roman"/>
              </a:rPr>
              <a:t>cranes </a:t>
            </a:r>
            <a:r>
              <a:rPr sz="800" b="1" dirty="0">
                <a:latin typeface="Times New Roman"/>
                <a:cs typeface="Times New Roman"/>
              </a:rPr>
              <a:t>that </a:t>
            </a:r>
            <a:r>
              <a:rPr sz="800" b="1" spc="-5" dirty="0">
                <a:latin typeface="Times New Roman"/>
                <a:cs typeface="Times New Roman"/>
              </a:rPr>
              <a:t>utilize </a:t>
            </a:r>
            <a:r>
              <a:rPr sz="800" b="1" dirty="0">
                <a:latin typeface="Times New Roman"/>
                <a:cs typeface="Times New Roman"/>
              </a:rPr>
              <a:t>a </a:t>
            </a:r>
            <a:r>
              <a:rPr sz="800" b="1" spc="-5" dirty="0">
                <a:latin typeface="Times New Roman"/>
                <a:cs typeface="Times New Roman"/>
              </a:rPr>
              <a:t>rack </a:t>
            </a:r>
            <a:r>
              <a:rPr sz="800" b="1" dirty="0">
                <a:latin typeface="Times New Roman"/>
                <a:cs typeface="Times New Roman"/>
              </a:rPr>
              <a:t>and </a:t>
            </a:r>
            <a:r>
              <a:rPr sz="800" b="1" spc="-5" dirty="0">
                <a:latin typeface="Times New Roman"/>
                <a:cs typeface="Times New Roman"/>
              </a:rPr>
              <a:t>pinion system </a:t>
            </a:r>
            <a:r>
              <a:rPr sz="800" b="1" dirty="0">
                <a:latin typeface="Times New Roman"/>
                <a:cs typeface="Times New Roman"/>
              </a:rPr>
              <a:t>in </a:t>
            </a:r>
            <a:r>
              <a:rPr sz="800" b="1" spc="-5" dirty="0">
                <a:latin typeface="Times New Roman"/>
                <a:cs typeface="Times New Roman"/>
              </a:rPr>
              <a:t>marine terminals are exempt </a:t>
            </a:r>
            <a:r>
              <a:rPr sz="800" b="1" dirty="0">
                <a:latin typeface="Times New Roman"/>
                <a:cs typeface="Times New Roman"/>
              </a:rPr>
              <a:t>from </a:t>
            </a:r>
            <a:r>
              <a:rPr sz="800" b="1" spc="-5" dirty="0">
                <a:latin typeface="Times New Roman"/>
                <a:cs typeface="Times New Roman"/>
              </a:rPr>
              <a:t>the </a:t>
            </a:r>
            <a:r>
              <a:rPr sz="800" b="1" dirty="0">
                <a:latin typeface="Times New Roman"/>
                <a:cs typeface="Times New Roman"/>
              </a:rPr>
              <a:t>continuing </a:t>
            </a:r>
            <a:r>
              <a:rPr sz="800" b="1" spc="-5" dirty="0">
                <a:latin typeface="Times New Roman"/>
                <a:cs typeface="Times New Roman"/>
              </a:rPr>
              <a:t>education</a:t>
            </a:r>
            <a:r>
              <a:rPr sz="800" b="1" spc="75" dirty="0">
                <a:latin typeface="Times New Roman"/>
                <a:cs typeface="Times New Roman"/>
              </a:rPr>
              <a:t> </a:t>
            </a:r>
            <a:r>
              <a:rPr sz="800" b="1" spc="-5" dirty="0">
                <a:latin typeface="Times New Roman"/>
                <a:cs typeface="Times New Roman"/>
              </a:rPr>
              <a:t>requirements.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57200" y="8207247"/>
            <a:ext cx="6859270" cy="0"/>
          </a:xfrm>
          <a:custGeom>
            <a:avLst/>
            <a:gdLst/>
            <a:ahLst/>
            <a:cxnLst/>
            <a:rect l="l" t="t" r="r" b="b"/>
            <a:pathLst>
              <a:path w="6859270">
                <a:moveTo>
                  <a:pt x="0" y="0"/>
                </a:moveTo>
                <a:lnTo>
                  <a:pt x="685927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57200" y="8469376"/>
            <a:ext cx="6859270" cy="0"/>
          </a:xfrm>
          <a:custGeom>
            <a:avLst/>
            <a:gdLst/>
            <a:ahLst/>
            <a:cxnLst/>
            <a:rect l="l" t="t" r="r" b="b"/>
            <a:pathLst>
              <a:path w="6859270">
                <a:moveTo>
                  <a:pt x="0" y="0"/>
                </a:moveTo>
                <a:lnTo>
                  <a:pt x="685927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57200" y="8733028"/>
            <a:ext cx="6859270" cy="0"/>
          </a:xfrm>
          <a:custGeom>
            <a:avLst/>
            <a:gdLst/>
            <a:ahLst/>
            <a:cxnLst/>
            <a:rect l="l" t="t" r="r" b="b"/>
            <a:pathLst>
              <a:path w="6859270">
                <a:moveTo>
                  <a:pt x="0" y="0"/>
                </a:moveTo>
                <a:lnTo>
                  <a:pt x="685927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57200" y="8995105"/>
            <a:ext cx="6859270" cy="0"/>
          </a:xfrm>
          <a:custGeom>
            <a:avLst/>
            <a:gdLst/>
            <a:ahLst/>
            <a:cxnLst/>
            <a:rect l="l" t="t" r="r" b="b"/>
            <a:pathLst>
              <a:path w="6859270">
                <a:moveTo>
                  <a:pt x="0" y="0"/>
                </a:moveTo>
                <a:lnTo>
                  <a:pt x="6859270" y="0"/>
                </a:lnTo>
              </a:path>
            </a:pathLst>
          </a:custGeom>
          <a:ln w="1066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388620" y="1088136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8580">
              <a:lnSpc>
                <a:spcPts val="1614"/>
              </a:lnSpc>
            </a:pPr>
            <a:r>
              <a:rPr sz="1400" b="1" i="1" dirty="0">
                <a:latin typeface="Arial"/>
                <a:cs typeface="Arial"/>
              </a:rPr>
              <a:t>3. </a:t>
            </a:r>
            <a:r>
              <a:rPr sz="1400" b="1" i="1" spc="-5" dirty="0">
                <a:latin typeface="Arial"/>
                <a:cs typeface="Arial"/>
              </a:rPr>
              <a:t>Qualification</a:t>
            </a:r>
            <a:r>
              <a:rPr sz="1400" b="1" i="1" spc="-10" dirty="0">
                <a:latin typeface="Arial"/>
                <a:cs typeface="Arial"/>
              </a:rPr>
              <a:t> </a:t>
            </a:r>
            <a:r>
              <a:rPr sz="1400" b="1" i="1" spc="-5" dirty="0">
                <a:latin typeface="Arial"/>
                <a:cs typeface="Arial"/>
              </a:rPr>
              <a:t>History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92125" y="2389504"/>
            <a:ext cx="1257935" cy="309880"/>
          </a:xfrm>
          <a:custGeom>
            <a:avLst/>
            <a:gdLst/>
            <a:ahLst/>
            <a:cxnLst/>
            <a:rect l="l" t="t" r="r" b="b"/>
            <a:pathLst>
              <a:path w="1257935" h="309880">
                <a:moveTo>
                  <a:pt x="0" y="309879"/>
                </a:moveTo>
                <a:lnTo>
                  <a:pt x="1257935" y="309879"/>
                </a:lnTo>
                <a:lnTo>
                  <a:pt x="1257935" y="0"/>
                </a:lnTo>
                <a:lnTo>
                  <a:pt x="0" y="0"/>
                </a:lnTo>
                <a:lnTo>
                  <a:pt x="0" y="309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5857875" y="2534285"/>
            <a:ext cx="1433195" cy="147955"/>
          </a:xfrm>
          <a:custGeom>
            <a:avLst/>
            <a:gdLst/>
            <a:ahLst/>
            <a:cxnLst/>
            <a:rect l="l" t="t" r="r" b="b"/>
            <a:pathLst>
              <a:path w="1433195" h="147955">
                <a:moveTo>
                  <a:pt x="0" y="147954"/>
                </a:moveTo>
                <a:lnTo>
                  <a:pt x="1433195" y="147954"/>
                </a:lnTo>
                <a:lnTo>
                  <a:pt x="1433195" y="0"/>
                </a:lnTo>
                <a:lnTo>
                  <a:pt x="0" y="0"/>
                </a:lnTo>
                <a:lnTo>
                  <a:pt x="0" y="1479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7" name="object 17"/>
          <p:cNvGraphicFramePr>
            <a:graphicFrameLocks noGrp="1"/>
          </p:cNvGraphicFramePr>
          <p:nvPr/>
        </p:nvGraphicFramePr>
        <p:xfrm>
          <a:off x="488632" y="2088197"/>
          <a:ext cx="6801483" cy="161797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734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From (mm/yy)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925"/>
                        </a:lnSpc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(mm/yy)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525">
                        <a:lnSpc>
                          <a:spcPct val="100000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title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90">
                <a:tc rowSpan="2"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Hours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week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(years/months)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079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Company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715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CSLB 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No.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4464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17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71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CQCC 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No.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4482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Supervisor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Phone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571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795">
                        <a:lnSpc>
                          <a:spcPts val="919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Address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07707">
                <a:tc gridSpan="4">
                  <a:txBody>
                    <a:bodyPr/>
                    <a:lstStyle/>
                    <a:p>
                      <a:pPr marL="4445">
                        <a:lnSpc>
                          <a:spcPts val="960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Description of Duties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(Be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specific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type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of device.)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8" name="object 18"/>
          <p:cNvSpPr/>
          <p:nvPr/>
        </p:nvSpPr>
        <p:spPr>
          <a:xfrm>
            <a:off x="492125" y="4258945"/>
            <a:ext cx="1257935" cy="309880"/>
          </a:xfrm>
          <a:custGeom>
            <a:avLst/>
            <a:gdLst/>
            <a:ahLst/>
            <a:cxnLst/>
            <a:rect l="l" t="t" r="r" b="b"/>
            <a:pathLst>
              <a:path w="1257935" h="309879">
                <a:moveTo>
                  <a:pt x="0" y="309879"/>
                </a:moveTo>
                <a:lnTo>
                  <a:pt x="1257935" y="309879"/>
                </a:lnTo>
                <a:lnTo>
                  <a:pt x="1257935" y="0"/>
                </a:lnTo>
                <a:lnTo>
                  <a:pt x="0" y="0"/>
                </a:lnTo>
                <a:lnTo>
                  <a:pt x="0" y="30987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857875" y="4403725"/>
            <a:ext cx="1433195" cy="147955"/>
          </a:xfrm>
          <a:custGeom>
            <a:avLst/>
            <a:gdLst/>
            <a:ahLst/>
            <a:cxnLst/>
            <a:rect l="l" t="t" r="r" b="b"/>
            <a:pathLst>
              <a:path w="1433195" h="147954">
                <a:moveTo>
                  <a:pt x="0" y="147954"/>
                </a:moveTo>
                <a:lnTo>
                  <a:pt x="1433195" y="147954"/>
                </a:lnTo>
                <a:lnTo>
                  <a:pt x="1433195" y="0"/>
                </a:lnTo>
                <a:lnTo>
                  <a:pt x="0" y="0"/>
                </a:lnTo>
                <a:lnTo>
                  <a:pt x="0" y="1479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0" name="object 20"/>
          <p:cNvGraphicFramePr>
            <a:graphicFrameLocks noGrp="1"/>
          </p:cNvGraphicFramePr>
          <p:nvPr/>
        </p:nvGraphicFramePr>
        <p:xfrm>
          <a:off x="488632" y="3957637"/>
          <a:ext cx="6801483" cy="19028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611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68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333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017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2735">
                <a:tc>
                  <a:txBody>
                    <a:bodyPr/>
                    <a:lstStyle/>
                    <a:p>
                      <a:pPr marL="635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From (mm/yy)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ts val="935"/>
                        </a:lnSpc>
                      </a:pPr>
                      <a:r>
                        <a:rPr sz="800" spc="-1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(mm/yy)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9525">
                        <a:lnSpc>
                          <a:spcPts val="944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Job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title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589">
                <a:tc rowSpan="2"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Hours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per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week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Total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worked</a:t>
                      </a:r>
                      <a:r>
                        <a:rPr sz="800" spc="1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(years/months)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079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Company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CSLB 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No.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938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63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90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r>
                        <a:rPr sz="600" spc="-5" dirty="0">
                          <a:latin typeface="Times New Roman"/>
                          <a:cs typeface="Times New Roman"/>
                        </a:rPr>
                        <a:t>CQCC </a:t>
                      </a:r>
                      <a:r>
                        <a:rPr sz="600" dirty="0">
                          <a:latin typeface="Times New Roman"/>
                          <a:cs typeface="Times New Roman"/>
                        </a:rPr>
                        <a:t>No.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127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562">
                <a:tc>
                  <a:txBody>
                    <a:bodyPr/>
                    <a:lstStyle/>
                    <a:p>
                      <a:pPr marL="317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Supervisor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Phone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9525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19050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10795">
                        <a:lnSpc>
                          <a:spcPts val="95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Address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9050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905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0408">
                <a:tc gridSpan="4">
                  <a:txBody>
                    <a:bodyPr/>
                    <a:lstStyle/>
                    <a:p>
                      <a:pPr marL="4445">
                        <a:lnSpc>
                          <a:spcPts val="955"/>
                        </a:lnSpc>
                      </a:pPr>
                      <a:r>
                        <a:rPr sz="800" spc="-5" dirty="0">
                          <a:latin typeface="Times New Roman"/>
                          <a:cs typeface="Times New Roman"/>
                        </a:rPr>
                        <a:t>Description of Duties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(Be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specific </a:t>
                      </a:r>
                      <a:r>
                        <a:rPr sz="800" dirty="0">
                          <a:latin typeface="Times New Roman"/>
                          <a:cs typeface="Times New Roman"/>
                        </a:rPr>
                        <a:t>to </a:t>
                      </a:r>
                      <a:r>
                        <a:rPr sz="800" spc="-10" dirty="0">
                          <a:latin typeface="Times New Roman"/>
                          <a:cs typeface="Times New Roman"/>
                        </a:rPr>
                        <a:t>type </a:t>
                      </a:r>
                      <a:r>
                        <a:rPr sz="800" spc="-5" dirty="0">
                          <a:latin typeface="Times New Roman"/>
                          <a:cs typeface="Times New Roman"/>
                        </a:rPr>
                        <a:t>of device.)</a:t>
                      </a: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9525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159">
                <a:tc gridSpan="4">
                  <a:txBody>
                    <a:bodyPr/>
                    <a:lstStyle/>
                    <a:p>
                      <a:pPr marL="31750">
                        <a:lnSpc>
                          <a:spcPts val="1845"/>
                        </a:lnSpc>
                      </a:pPr>
                      <a:r>
                        <a:rPr sz="1400" b="1" i="1" dirty="0">
                          <a:latin typeface="Arial"/>
                          <a:cs typeface="Arial"/>
                        </a:rPr>
                        <a:t>4.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Current Employer's Verification of Experience </a:t>
                      </a:r>
                      <a:r>
                        <a:rPr sz="1400" b="1" i="1" spc="-5" dirty="0">
                          <a:latin typeface="Monotype Corsiva"/>
                          <a:cs typeface="Monotype Corsiva"/>
                        </a:rPr>
                        <a:t>(</a:t>
                      </a:r>
                      <a:r>
                        <a:rPr sz="1600" b="1" i="1" spc="-5" dirty="0">
                          <a:latin typeface="Monotype Corsiva"/>
                          <a:cs typeface="Monotype Corsiva"/>
                        </a:rPr>
                        <a:t>Supervisor’s </a:t>
                      </a:r>
                      <a:r>
                        <a:rPr sz="1400" b="1" i="1" spc="-5" dirty="0">
                          <a:latin typeface="Monotype Corsiva"/>
                          <a:cs typeface="Monotype Corsiva"/>
                        </a:rPr>
                        <a:t>signature)</a:t>
                      </a:r>
                      <a:r>
                        <a:rPr sz="1400" b="1" i="1" spc="105" dirty="0">
                          <a:latin typeface="Monotype Corsiva"/>
                          <a:cs typeface="Monotype Corsiva"/>
                        </a:rPr>
                        <a:t> </a:t>
                      </a:r>
                      <a:r>
                        <a:rPr sz="1400" b="1" i="1" spc="-5" dirty="0">
                          <a:latin typeface="Monotype Corsiva"/>
                          <a:cs typeface="Monotype Corsiva"/>
                        </a:rPr>
                        <a:t>(Required)</a:t>
                      </a:r>
                      <a:endParaRPr sz="1400">
                        <a:latin typeface="Monotype Corsiva"/>
                        <a:cs typeface="Monotype Corsiva"/>
                      </a:endParaRPr>
                    </a:p>
                  </a:txBody>
                  <a:tcPr marL="0" marR="0" marT="0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  <a:solidFill>
                      <a:srgbClr val="B1B1B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1" name="object 2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2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State </a:t>
            </a:r>
            <a:r>
              <a:rPr dirty="0"/>
              <a:t>of</a:t>
            </a:r>
            <a:r>
              <a:rPr spc="-40" dirty="0"/>
              <a:t> </a:t>
            </a:r>
            <a:r>
              <a:rPr spc="-5" dirty="0"/>
              <a:t>California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584707"/>
            <a:ext cx="292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CCCM </a:t>
            </a:r>
            <a:r>
              <a:rPr sz="1800" dirty="0">
                <a:latin typeface="Book Antiqua"/>
                <a:cs typeface="Book Antiqua"/>
              </a:rPr>
              <a:t>Renewal</a:t>
            </a:r>
            <a:r>
              <a:rPr sz="1800" spc="-25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Application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54024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4"/>
              </a:lnSpc>
            </a:pPr>
            <a:r>
              <a:rPr sz="1400" b="1" i="1" dirty="0">
                <a:latin typeface="Arial"/>
                <a:cs typeface="Arial"/>
              </a:rPr>
              <a:t>6. </a:t>
            </a:r>
            <a:r>
              <a:rPr sz="1400" b="1" i="1" spc="-5" dirty="0">
                <a:latin typeface="Arial"/>
                <a:cs typeface="Arial"/>
              </a:rPr>
              <a:t>Applicant Signature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228089"/>
            <a:ext cx="6882765" cy="18129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1300" marR="254000">
              <a:lnSpc>
                <a:spcPts val="1150"/>
              </a:lnSpc>
              <a:spcBef>
                <a:spcPts val="175"/>
              </a:spcBef>
            </a:pPr>
            <a:r>
              <a:rPr sz="1000" i="1" spc="-5" dirty="0">
                <a:latin typeface="Times New Roman"/>
                <a:cs typeface="Times New Roman"/>
              </a:rPr>
              <a:t>I certify </a:t>
            </a:r>
            <a:r>
              <a:rPr sz="1000" i="1" dirty="0">
                <a:latin typeface="Times New Roman"/>
                <a:cs typeface="Times New Roman"/>
              </a:rPr>
              <a:t>under penalty of </a:t>
            </a:r>
            <a:r>
              <a:rPr sz="1000" i="1" spc="-5" dirty="0">
                <a:latin typeface="Times New Roman"/>
                <a:cs typeface="Times New Roman"/>
              </a:rPr>
              <a:t>perjury that </a:t>
            </a:r>
            <a:r>
              <a:rPr sz="1000" i="1" dirty="0">
                <a:latin typeface="Times New Roman"/>
                <a:cs typeface="Times New Roman"/>
              </a:rPr>
              <a:t>the personal </a:t>
            </a:r>
            <a:r>
              <a:rPr sz="1000" i="1" spc="-5" dirty="0">
                <a:latin typeface="Times New Roman"/>
                <a:cs typeface="Times New Roman"/>
              </a:rPr>
              <a:t>information </a:t>
            </a:r>
            <a:r>
              <a:rPr sz="1000" i="1" spc="15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application is true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complete to the best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my  knowledge. I further understand that </a:t>
            </a:r>
            <a:r>
              <a:rPr sz="1000" i="1" dirty="0">
                <a:latin typeface="Times New Roman"/>
                <a:cs typeface="Times New Roman"/>
              </a:rPr>
              <a:t>any </a:t>
            </a:r>
            <a:r>
              <a:rPr sz="1000" i="1" spc="-5" dirty="0">
                <a:latin typeface="Times New Roman"/>
                <a:cs typeface="Times New Roman"/>
              </a:rPr>
              <a:t>false, incomplete,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incorrect statements may result in my disqualification </a:t>
            </a:r>
            <a:r>
              <a:rPr sz="1000" i="1" spc="-10" dirty="0">
                <a:latin typeface="Times New Roman"/>
                <a:cs typeface="Times New Roman"/>
              </a:rPr>
              <a:t>from </a:t>
            </a:r>
            <a:r>
              <a:rPr sz="1000" i="1" spc="20" dirty="0">
                <a:latin typeface="Times New Roman"/>
                <a:cs typeface="Times New Roman"/>
              </a:rPr>
              <a:t>the  </a:t>
            </a:r>
            <a:r>
              <a:rPr sz="1000" i="1" spc="-5" dirty="0">
                <a:latin typeface="Times New Roman"/>
                <a:cs typeface="Times New Roman"/>
              </a:rPr>
              <a:t>certification process. I authorize the employers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educational </a:t>
            </a:r>
            <a:r>
              <a:rPr sz="1000" i="1" dirty="0">
                <a:latin typeface="Times New Roman"/>
                <a:cs typeface="Times New Roman"/>
              </a:rPr>
              <a:t>institutions </a:t>
            </a:r>
            <a:r>
              <a:rPr sz="1000" i="1" spc="-5" dirty="0">
                <a:latin typeface="Times New Roman"/>
                <a:cs typeface="Times New Roman"/>
              </a:rPr>
              <a:t>identified </a:t>
            </a:r>
            <a:r>
              <a:rPr sz="1000" i="1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</a:t>
            </a:r>
            <a:r>
              <a:rPr sz="1000" i="1" dirty="0">
                <a:latin typeface="Times New Roman"/>
                <a:cs typeface="Times New Roman"/>
              </a:rPr>
              <a:t>application </a:t>
            </a:r>
            <a:r>
              <a:rPr sz="1000" i="1" spc="-5" dirty="0">
                <a:latin typeface="Times New Roman"/>
                <a:cs typeface="Times New Roman"/>
              </a:rPr>
              <a:t>to release any  information they may </a:t>
            </a:r>
            <a:r>
              <a:rPr sz="1000" i="1" dirty="0">
                <a:latin typeface="Times New Roman"/>
                <a:cs typeface="Times New Roman"/>
              </a:rPr>
              <a:t>have </a:t>
            </a:r>
            <a:r>
              <a:rPr sz="1000" i="1" spc="-5" dirty="0">
                <a:latin typeface="Times New Roman"/>
                <a:cs typeface="Times New Roman"/>
              </a:rPr>
              <a:t>concerning my employment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education to the State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California. All documents submitted will  remain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confidential.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dirty="0">
                <a:latin typeface="Times New Roman"/>
                <a:cs typeface="Times New Roman"/>
              </a:rPr>
              <a:t>renewal </a:t>
            </a:r>
            <a:r>
              <a:rPr sz="1000" b="1" spc="-5" dirty="0">
                <a:latin typeface="Times New Roman"/>
                <a:cs typeface="Times New Roman"/>
              </a:rPr>
              <a:t>fee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the biennial Certification shall be one hundred </a:t>
            </a:r>
            <a:r>
              <a:rPr sz="1000" b="1" dirty="0">
                <a:latin typeface="Times New Roman"/>
                <a:cs typeface="Times New Roman"/>
              </a:rPr>
              <a:t>forty </a:t>
            </a:r>
            <a:r>
              <a:rPr sz="1000" b="1" spc="-5" dirty="0">
                <a:latin typeface="Times New Roman"/>
                <a:cs typeface="Times New Roman"/>
              </a:rPr>
              <a:t>dollars ($140.00</a:t>
            </a:r>
            <a:r>
              <a:rPr sz="1000" spc="-5" dirty="0">
                <a:latin typeface="Times New Roman"/>
                <a:cs typeface="Times New Roman"/>
              </a:rPr>
              <a:t>), California Code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Regulations,  </a:t>
            </a:r>
            <a:r>
              <a:rPr sz="1000" dirty="0">
                <a:latin typeface="Times New Roman"/>
                <a:cs typeface="Times New Roman"/>
              </a:rPr>
              <a:t>Title 8, </a:t>
            </a:r>
            <a:r>
              <a:rPr sz="1000" spc="-5" dirty="0">
                <a:latin typeface="Times New Roman"/>
                <a:cs typeface="Times New Roman"/>
              </a:rPr>
              <a:t>Section 344.30. The fee shall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attached to this application </a:t>
            </a:r>
            <a:r>
              <a:rPr sz="1000" dirty="0">
                <a:latin typeface="Times New Roman"/>
                <a:cs typeface="Times New Roman"/>
              </a:rPr>
              <a:t>as </a:t>
            </a:r>
            <a:r>
              <a:rPr sz="1000" spc="-5" dirty="0">
                <a:latin typeface="Times New Roman"/>
                <a:cs typeface="Times New Roman"/>
              </a:rPr>
              <a:t>a </a:t>
            </a:r>
            <a:r>
              <a:rPr sz="1000" b="1" dirty="0">
                <a:latin typeface="Times New Roman"/>
                <a:cs typeface="Times New Roman"/>
              </a:rPr>
              <a:t>check </a:t>
            </a:r>
            <a:r>
              <a:rPr sz="1000" b="1" spc="-10" dirty="0">
                <a:latin typeface="Times New Roman"/>
                <a:cs typeface="Times New Roman"/>
              </a:rPr>
              <a:t>made </a:t>
            </a:r>
            <a:r>
              <a:rPr sz="1000" b="1" spc="-5" dirty="0">
                <a:latin typeface="Times New Roman"/>
                <a:cs typeface="Times New Roman"/>
              </a:rPr>
              <a:t>out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Department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Industrial Relations,  Elevator Safety Account. </a:t>
            </a:r>
            <a:r>
              <a:rPr sz="1000" spc="-5" dirty="0">
                <a:latin typeface="Times New Roman"/>
                <a:cs typeface="Times New Roman"/>
              </a:rPr>
              <a:t>Renewal </a:t>
            </a:r>
            <a:r>
              <a:rPr sz="1000" dirty="0">
                <a:latin typeface="Times New Roman"/>
                <a:cs typeface="Times New Roman"/>
              </a:rPr>
              <a:t>of this </a:t>
            </a:r>
            <a:r>
              <a:rPr sz="1000" spc="-5" dirty="0">
                <a:latin typeface="Times New Roman"/>
                <a:cs typeface="Times New Roman"/>
              </a:rPr>
              <a:t>certification will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considered upon submittal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a completed renewal application  available from the Elevator and Tramway Unit. </a:t>
            </a:r>
            <a:r>
              <a:rPr sz="1000" spc="-10" dirty="0">
                <a:latin typeface="Times New Roman"/>
                <a:cs typeface="Times New Roman"/>
              </a:rPr>
              <a:t>All </a:t>
            </a:r>
            <a:r>
              <a:rPr sz="1000" spc="-5" dirty="0">
                <a:latin typeface="Times New Roman"/>
                <a:cs typeface="Times New Roman"/>
              </a:rPr>
              <a:t>fees </a:t>
            </a:r>
            <a:r>
              <a:rPr sz="1000" dirty="0">
                <a:latin typeface="Times New Roman"/>
                <a:cs typeface="Times New Roman"/>
              </a:rPr>
              <a:t>are non-refundable </a:t>
            </a:r>
            <a:r>
              <a:rPr sz="1000" spc="-5" dirty="0">
                <a:latin typeface="Times New Roman"/>
                <a:cs typeface="Times New Roman"/>
              </a:rPr>
              <a:t>as provided in California Labor Code section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7311.4(b).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Applicant understands that certification shall not </a:t>
            </a:r>
            <a:r>
              <a:rPr sz="1000" dirty="0">
                <a:latin typeface="Times New Roman"/>
                <a:cs typeface="Times New Roman"/>
              </a:rPr>
              <a:t>be provided </a:t>
            </a:r>
            <a:r>
              <a:rPr sz="1000" spc="-5" dirty="0">
                <a:latin typeface="Times New Roman"/>
                <a:cs typeface="Times New Roman"/>
              </a:rPr>
              <a:t>to a Certified Competent Conveyance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Inspector.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912800"/>
            <a:ext cx="6508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90"/>
              </a:lnSpc>
            </a:pPr>
            <a:r>
              <a:rPr sz="1000" spc="-5" dirty="0">
                <a:latin typeface="Times New Roman"/>
                <a:cs typeface="Times New Roman"/>
              </a:rPr>
              <a:t>Cert. </a:t>
            </a:r>
            <a:r>
              <a:rPr sz="1000" dirty="0">
                <a:latin typeface="Times New Roman"/>
                <a:cs typeface="Times New Roman"/>
              </a:rPr>
              <a:t>Form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204586"/>
            <a:ext cx="6534784" cy="194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Completed applications including mandatory continuing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education certificate shall be returned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following address: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State </a:t>
            </a:r>
            <a:r>
              <a:rPr sz="1000" dirty="0">
                <a:latin typeface="Times New Roman"/>
                <a:cs typeface="Times New Roman"/>
              </a:rPr>
              <a:t>of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California</a:t>
            </a:r>
            <a:endParaRPr sz="1000">
              <a:latin typeface="Times New Roman"/>
              <a:cs typeface="Times New Roman"/>
            </a:endParaRPr>
          </a:p>
          <a:p>
            <a:pPr marL="12700" marR="429196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Department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Industrial Relations  Division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Occupational Safety and Health  Elevator Unit, Certification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Section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0"/>
              </a:lnSpc>
            </a:pPr>
            <a:r>
              <a:rPr sz="1000" b="1" dirty="0">
                <a:latin typeface="Times New Roman"/>
                <a:cs typeface="Times New Roman"/>
              </a:rPr>
              <a:t>2424 </a:t>
            </a:r>
            <a:r>
              <a:rPr sz="1000" b="1" spc="-5" dirty="0">
                <a:latin typeface="Times New Roman"/>
                <a:cs typeface="Times New Roman"/>
              </a:rPr>
              <a:t>Arden Way Suite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485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35"/>
              </a:lnSpc>
            </a:pPr>
            <a:r>
              <a:rPr sz="1000" b="1" spc="-5" dirty="0">
                <a:latin typeface="Times New Roman"/>
                <a:cs typeface="Times New Roman"/>
              </a:rPr>
              <a:t>Sacramento, CA</a:t>
            </a:r>
            <a:r>
              <a:rPr sz="1000" b="1" dirty="0">
                <a:latin typeface="Times New Roman"/>
                <a:cs typeface="Times New Roman"/>
              </a:rPr>
              <a:t> 95825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40"/>
              </a:lnSpc>
            </a:pPr>
            <a:r>
              <a:rPr sz="1000" spc="-5" dirty="0">
                <a:latin typeface="Times New Roman"/>
                <a:cs typeface="Times New Roman"/>
              </a:rPr>
              <a:t>Phone: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274-5709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Fax: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263-1957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i="1" spc="-5" dirty="0">
                <a:latin typeface="Times New Roman"/>
                <a:cs typeface="Times New Roman"/>
              </a:rPr>
              <a:t>Additional information and </a:t>
            </a:r>
            <a:r>
              <a:rPr sz="1100" b="1" i="1" dirty="0">
                <a:latin typeface="Times New Roman"/>
                <a:cs typeface="Times New Roman"/>
              </a:rPr>
              <a:t>forms</a:t>
            </a:r>
            <a:r>
              <a:rPr sz="1100" b="1" dirty="0">
                <a:latin typeface="Times New Roman"/>
                <a:cs typeface="Times New Roman"/>
              </a:rPr>
              <a:t>:</a:t>
            </a:r>
            <a:r>
              <a:rPr sz="1100" b="1" spc="20" dirty="0">
                <a:latin typeface="Times New Roman"/>
                <a:cs typeface="Times New Roman"/>
              </a:rPr>
              <a:t> </a:t>
            </a:r>
            <a:r>
              <a:rPr sz="11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http://www.dir.ca.gov/dosh/ElevatorCertification.html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230" y="2061210"/>
            <a:ext cx="6837680" cy="0"/>
          </a:xfrm>
          <a:custGeom>
            <a:avLst/>
            <a:gdLst/>
            <a:ahLst/>
            <a:cxnLst/>
            <a:rect l="l" t="t" r="r" b="b"/>
            <a:pathLst>
              <a:path w="6837680">
                <a:moveTo>
                  <a:pt x="0" y="0"/>
                </a:moveTo>
                <a:lnTo>
                  <a:pt x="683768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690" y="3393440"/>
            <a:ext cx="5577205" cy="1364615"/>
          </a:xfrm>
          <a:custGeom>
            <a:avLst/>
            <a:gdLst/>
            <a:ahLst/>
            <a:cxnLst/>
            <a:rect l="l" t="t" r="r" b="b"/>
            <a:pathLst>
              <a:path w="5577205" h="1364614">
                <a:moveTo>
                  <a:pt x="0" y="1364615"/>
                </a:moveTo>
                <a:lnTo>
                  <a:pt x="5577205" y="1364615"/>
                </a:lnTo>
                <a:lnTo>
                  <a:pt x="5577205" y="0"/>
                </a:lnTo>
                <a:lnTo>
                  <a:pt x="0" y="0"/>
                </a:lnTo>
                <a:lnTo>
                  <a:pt x="0" y="1364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0690" y="3393440"/>
            <a:ext cx="5577205" cy="1364615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Applicant Signature (Please keep signature within </a:t>
            </a:r>
            <a:r>
              <a:rPr sz="1000" dirty="0">
                <a:latin typeface="Times New Roman"/>
                <a:cs typeface="Times New Roman"/>
              </a:rPr>
              <a:t>box </a:t>
            </a:r>
            <a:r>
              <a:rPr sz="1000" spc="-5" dirty="0">
                <a:latin typeface="Times New Roman"/>
                <a:cs typeface="Times New Roman"/>
              </a:rPr>
              <a:t>and off the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lines)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3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17895" y="4403090"/>
            <a:ext cx="1259205" cy="3549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800" dirty="0">
                <a:latin typeface="Times New Roman"/>
                <a:cs typeface="Times New Roman"/>
              </a:rPr>
              <a:t>Date</a:t>
            </a:r>
            <a:endParaRPr sz="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State </a:t>
            </a:r>
            <a:r>
              <a:rPr dirty="0"/>
              <a:t>of</a:t>
            </a:r>
            <a:r>
              <a:rPr spc="-40" dirty="0"/>
              <a:t> </a:t>
            </a:r>
            <a:r>
              <a:rPr spc="-5" dirty="0"/>
              <a:t>California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584707"/>
            <a:ext cx="292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CCCM </a:t>
            </a:r>
            <a:r>
              <a:rPr sz="1800" dirty="0">
                <a:latin typeface="Book Antiqua"/>
                <a:cs typeface="Book Antiqua"/>
              </a:rPr>
              <a:t>Renewal</a:t>
            </a:r>
            <a:r>
              <a:rPr sz="1800" spc="-25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Application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54024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4"/>
              </a:lnSpc>
            </a:pPr>
            <a:r>
              <a:rPr sz="1400" b="1" i="1" dirty="0">
                <a:latin typeface="Arial"/>
                <a:cs typeface="Arial"/>
              </a:rPr>
              <a:t>6. </a:t>
            </a:r>
            <a:r>
              <a:rPr sz="1400" b="1" i="1" spc="-5" dirty="0">
                <a:latin typeface="Arial"/>
                <a:cs typeface="Arial"/>
              </a:rPr>
              <a:t>Applicant Signature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228089"/>
            <a:ext cx="6882765" cy="18129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1300" marR="254000">
              <a:lnSpc>
                <a:spcPts val="1150"/>
              </a:lnSpc>
              <a:spcBef>
                <a:spcPts val="175"/>
              </a:spcBef>
            </a:pPr>
            <a:r>
              <a:rPr sz="1000" i="1" spc="-5" dirty="0">
                <a:latin typeface="Times New Roman"/>
                <a:cs typeface="Times New Roman"/>
              </a:rPr>
              <a:t>I certify </a:t>
            </a:r>
            <a:r>
              <a:rPr sz="1000" i="1" dirty="0">
                <a:latin typeface="Times New Roman"/>
                <a:cs typeface="Times New Roman"/>
              </a:rPr>
              <a:t>under penalty of </a:t>
            </a:r>
            <a:r>
              <a:rPr sz="1000" i="1" spc="-5" dirty="0">
                <a:latin typeface="Times New Roman"/>
                <a:cs typeface="Times New Roman"/>
              </a:rPr>
              <a:t>perjury that </a:t>
            </a:r>
            <a:r>
              <a:rPr sz="1000" i="1" dirty="0">
                <a:latin typeface="Times New Roman"/>
                <a:cs typeface="Times New Roman"/>
              </a:rPr>
              <a:t>the personal </a:t>
            </a:r>
            <a:r>
              <a:rPr sz="1000" i="1" spc="-5" dirty="0">
                <a:latin typeface="Times New Roman"/>
                <a:cs typeface="Times New Roman"/>
              </a:rPr>
              <a:t>information </a:t>
            </a:r>
            <a:r>
              <a:rPr sz="1000" i="1" spc="15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application is true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complete to the best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my  knowledge. I further understand that </a:t>
            </a:r>
            <a:r>
              <a:rPr sz="1000" i="1" dirty="0">
                <a:latin typeface="Times New Roman"/>
                <a:cs typeface="Times New Roman"/>
              </a:rPr>
              <a:t>any </a:t>
            </a:r>
            <a:r>
              <a:rPr sz="1000" i="1" spc="-5" dirty="0">
                <a:latin typeface="Times New Roman"/>
                <a:cs typeface="Times New Roman"/>
              </a:rPr>
              <a:t>false, incomplete,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incorrect statements may result in my disqualification </a:t>
            </a:r>
            <a:r>
              <a:rPr sz="1000" i="1" spc="-10" dirty="0">
                <a:latin typeface="Times New Roman"/>
                <a:cs typeface="Times New Roman"/>
              </a:rPr>
              <a:t>from </a:t>
            </a:r>
            <a:r>
              <a:rPr sz="1000" i="1" spc="20" dirty="0">
                <a:latin typeface="Times New Roman"/>
                <a:cs typeface="Times New Roman"/>
              </a:rPr>
              <a:t>the  </a:t>
            </a:r>
            <a:r>
              <a:rPr sz="1000" i="1" spc="-5" dirty="0">
                <a:latin typeface="Times New Roman"/>
                <a:cs typeface="Times New Roman"/>
              </a:rPr>
              <a:t>certification process. I authorize the employers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educational </a:t>
            </a:r>
            <a:r>
              <a:rPr sz="1000" i="1" dirty="0">
                <a:latin typeface="Times New Roman"/>
                <a:cs typeface="Times New Roman"/>
              </a:rPr>
              <a:t>institutions </a:t>
            </a:r>
            <a:r>
              <a:rPr sz="1000" i="1" spc="-5" dirty="0">
                <a:latin typeface="Times New Roman"/>
                <a:cs typeface="Times New Roman"/>
              </a:rPr>
              <a:t>identified </a:t>
            </a:r>
            <a:r>
              <a:rPr sz="1000" i="1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</a:t>
            </a:r>
            <a:r>
              <a:rPr sz="1000" i="1" dirty="0">
                <a:latin typeface="Times New Roman"/>
                <a:cs typeface="Times New Roman"/>
              </a:rPr>
              <a:t>application </a:t>
            </a:r>
            <a:r>
              <a:rPr sz="1000" i="1" spc="-5" dirty="0">
                <a:latin typeface="Times New Roman"/>
                <a:cs typeface="Times New Roman"/>
              </a:rPr>
              <a:t>to release any  information they may </a:t>
            </a:r>
            <a:r>
              <a:rPr sz="1000" i="1" dirty="0">
                <a:latin typeface="Times New Roman"/>
                <a:cs typeface="Times New Roman"/>
              </a:rPr>
              <a:t>have </a:t>
            </a:r>
            <a:r>
              <a:rPr sz="1000" i="1" spc="-5" dirty="0">
                <a:latin typeface="Times New Roman"/>
                <a:cs typeface="Times New Roman"/>
              </a:rPr>
              <a:t>concerning my employment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education to the State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California. All documents submitted will  remain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confidential.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dirty="0">
                <a:latin typeface="Times New Roman"/>
                <a:cs typeface="Times New Roman"/>
              </a:rPr>
              <a:t>renewal </a:t>
            </a:r>
            <a:r>
              <a:rPr sz="1000" b="1" spc="-5" dirty="0">
                <a:latin typeface="Times New Roman"/>
                <a:cs typeface="Times New Roman"/>
              </a:rPr>
              <a:t>fee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the biennial Certification shall be one hundred </a:t>
            </a:r>
            <a:r>
              <a:rPr sz="1000" b="1" dirty="0">
                <a:latin typeface="Times New Roman"/>
                <a:cs typeface="Times New Roman"/>
              </a:rPr>
              <a:t>forty </a:t>
            </a:r>
            <a:r>
              <a:rPr sz="1000" b="1" spc="-5" dirty="0">
                <a:latin typeface="Times New Roman"/>
                <a:cs typeface="Times New Roman"/>
              </a:rPr>
              <a:t>dollars ($140.00</a:t>
            </a:r>
            <a:r>
              <a:rPr sz="1000" spc="-5" dirty="0">
                <a:latin typeface="Times New Roman"/>
                <a:cs typeface="Times New Roman"/>
              </a:rPr>
              <a:t>), California Code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Regulations,  </a:t>
            </a:r>
            <a:r>
              <a:rPr sz="1000" dirty="0">
                <a:latin typeface="Times New Roman"/>
                <a:cs typeface="Times New Roman"/>
              </a:rPr>
              <a:t>Title 8, </a:t>
            </a:r>
            <a:r>
              <a:rPr sz="1000" spc="-5" dirty="0">
                <a:latin typeface="Times New Roman"/>
                <a:cs typeface="Times New Roman"/>
              </a:rPr>
              <a:t>Section 344.30. The fee shall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attached to this application </a:t>
            </a:r>
            <a:r>
              <a:rPr sz="1000" dirty="0">
                <a:latin typeface="Times New Roman"/>
                <a:cs typeface="Times New Roman"/>
              </a:rPr>
              <a:t>as </a:t>
            </a:r>
            <a:r>
              <a:rPr sz="1000" spc="-5" dirty="0">
                <a:latin typeface="Times New Roman"/>
                <a:cs typeface="Times New Roman"/>
              </a:rPr>
              <a:t>a </a:t>
            </a:r>
            <a:r>
              <a:rPr sz="1000" b="1" dirty="0">
                <a:latin typeface="Times New Roman"/>
                <a:cs typeface="Times New Roman"/>
              </a:rPr>
              <a:t>check </a:t>
            </a:r>
            <a:r>
              <a:rPr sz="1000" b="1" spc="-10" dirty="0">
                <a:latin typeface="Times New Roman"/>
                <a:cs typeface="Times New Roman"/>
              </a:rPr>
              <a:t>made </a:t>
            </a:r>
            <a:r>
              <a:rPr sz="1000" b="1" spc="-5" dirty="0">
                <a:latin typeface="Times New Roman"/>
                <a:cs typeface="Times New Roman"/>
              </a:rPr>
              <a:t>out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Department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Industrial Relations,  Elevator Safety Account. </a:t>
            </a:r>
            <a:r>
              <a:rPr sz="1000" spc="-5" dirty="0">
                <a:latin typeface="Times New Roman"/>
                <a:cs typeface="Times New Roman"/>
              </a:rPr>
              <a:t>Renewal </a:t>
            </a:r>
            <a:r>
              <a:rPr sz="1000" dirty="0">
                <a:latin typeface="Times New Roman"/>
                <a:cs typeface="Times New Roman"/>
              </a:rPr>
              <a:t>of this </a:t>
            </a:r>
            <a:r>
              <a:rPr sz="1000" spc="-5" dirty="0">
                <a:latin typeface="Times New Roman"/>
                <a:cs typeface="Times New Roman"/>
              </a:rPr>
              <a:t>certification will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considered upon submittal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a completed renewal application  available from the Elevator and Tramway Unit. </a:t>
            </a:r>
            <a:r>
              <a:rPr sz="1000" spc="-10" dirty="0">
                <a:latin typeface="Times New Roman"/>
                <a:cs typeface="Times New Roman"/>
              </a:rPr>
              <a:t>All </a:t>
            </a:r>
            <a:r>
              <a:rPr sz="1000" spc="-5" dirty="0">
                <a:latin typeface="Times New Roman"/>
                <a:cs typeface="Times New Roman"/>
              </a:rPr>
              <a:t>fees </a:t>
            </a:r>
            <a:r>
              <a:rPr sz="1000" dirty="0">
                <a:latin typeface="Times New Roman"/>
                <a:cs typeface="Times New Roman"/>
              </a:rPr>
              <a:t>are non-refundable </a:t>
            </a:r>
            <a:r>
              <a:rPr sz="1000" spc="-5" dirty="0">
                <a:latin typeface="Times New Roman"/>
                <a:cs typeface="Times New Roman"/>
              </a:rPr>
              <a:t>as provided in California Labor Code section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7311.4(b).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Applicant understands that certification shall not </a:t>
            </a:r>
            <a:r>
              <a:rPr sz="1000" dirty="0">
                <a:latin typeface="Times New Roman"/>
                <a:cs typeface="Times New Roman"/>
              </a:rPr>
              <a:t>be provided </a:t>
            </a:r>
            <a:r>
              <a:rPr sz="1000" spc="-5" dirty="0">
                <a:latin typeface="Times New Roman"/>
                <a:cs typeface="Times New Roman"/>
              </a:rPr>
              <a:t>to a Certified Competent Conveyance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Inspector.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912800"/>
            <a:ext cx="6508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90"/>
              </a:lnSpc>
            </a:pPr>
            <a:r>
              <a:rPr sz="1000" spc="-5" dirty="0">
                <a:latin typeface="Times New Roman"/>
                <a:cs typeface="Times New Roman"/>
              </a:rPr>
              <a:t>Cert. </a:t>
            </a:r>
            <a:r>
              <a:rPr sz="1000" dirty="0">
                <a:latin typeface="Times New Roman"/>
                <a:cs typeface="Times New Roman"/>
              </a:rPr>
              <a:t>Form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204586"/>
            <a:ext cx="6534784" cy="194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Completed applications including mandatory continuing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education certificate shall be returned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following address: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State </a:t>
            </a:r>
            <a:r>
              <a:rPr sz="1000" dirty="0">
                <a:latin typeface="Times New Roman"/>
                <a:cs typeface="Times New Roman"/>
              </a:rPr>
              <a:t>of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California</a:t>
            </a:r>
            <a:endParaRPr sz="1000">
              <a:latin typeface="Times New Roman"/>
              <a:cs typeface="Times New Roman"/>
            </a:endParaRPr>
          </a:p>
          <a:p>
            <a:pPr marL="12700" marR="429196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Department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Industrial Relations  Division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Occupational Safety and Health  Elevator Unit, Certification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Section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0"/>
              </a:lnSpc>
            </a:pPr>
            <a:r>
              <a:rPr sz="1000" b="1" dirty="0">
                <a:latin typeface="Times New Roman"/>
                <a:cs typeface="Times New Roman"/>
              </a:rPr>
              <a:t>2424 </a:t>
            </a:r>
            <a:r>
              <a:rPr sz="1000" b="1" spc="-5" dirty="0">
                <a:latin typeface="Times New Roman"/>
                <a:cs typeface="Times New Roman"/>
              </a:rPr>
              <a:t>Arden Way Suite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485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35"/>
              </a:lnSpc>
            </a:pPr>
            <a:r>
              <a:rPr sz="1000" b="1" spc="-5" dirty="0">
                <a:latin typeface="Times New Roman"/>
                <a:cs typeface="Times New Roman"/>
              </a:rPr>
              <a:t>Sacramento, CA</a:t>
            </a:r>
            <a:r>
              <a:rPr sz="1000" b="1" dirty="0">
                <a:latin typeface="Times New Roman"/>
                <a:cs typeface="Times New Roman"/>
              </a:rPr>
              <a:t> 95825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40"/>
              </a:lnSpc>
            </a:pPr>
            <a:r>
              <a:rPr sz="1000" spc="-5" dirty="0">
                <a:latin typeface="Times New Roman"/>
                <a:cs typeface="Times New Roman"/>
              </a:rPr>
              <a:t>Phone: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274-5709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Fax: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263-1957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i="1" spc="-5" dirty="0">
                <a:latin typeface="Times New Roman"/>
                <a:cs typeface="Times New Roman"/>
              </a:rPr>
              <a:t>Additional information and </a:t>
            </a:r>
            <a:r>
              <a:rPr sz="1100" b="1" i="1" dirty="0">
                <a:latin typeface="Times New Roman"/>
                <a:cs typeface="Times New Roman"/>
              </a:rPr>
              <a:t>forms</a:t>
            </a:r>
            <a:r>
              <a:rPr sz="1100" b="1" dirty="0">
                <a:latin typeface="Times New Roman"/>
                <a:cs typeface="Times New Roman"/>
              </a:rPr>
              <a:t>:</a:t>
            </a:r>
            <a:r>
              <a:rPr sz="1100" b="1" spc="20" dirty="0">
                <a:latin typeface="Times New Roman"/>
                <a:cs typeface="Times New Roman"/>
              </a:rPr>
              <a:t> </a:t>
            </a:r>
            <a:r>
              <a:rPr sz="11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http://www.dir.ca.gov/dosh/ElevatorCertification.html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230" y="2061210"/>
            <a:ext cx="6837680" cy="0"/>
          </a:xfrm>
          <a:custGeom>
            <a:avLst/>
            <a:gdLst/>
            <a:ahLst/>
            <a:cxnLst/>
            <a:rect l="l" t="t" r="r" b="b"/>
            <a:pathLst>
              <a:path w="6837680">
                <a:moveTo>
                  <a:pt x="0" y="0"/>
                </a:moveTo>
                <a:lnTo>
                  <a:pt x="683768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690" y="3393440"/>
            <a:ext cx="5577205" cy="1364615"/>
          </a:xfrm>
          <a:custGeom>
            <a:avLst/>
            <a:gdLst/>
            <a:ahLst/>
            <a:cxnLst/>
            <a:rect l="l" t="t" r="r" b="b"/>
            <a:pathLst>
              <a:path w="5577205" h="1364614">
                <a:moveTo>
                  <a:pt x="0" y="1364615"/>
                </a:moveTo>
                <a:lnTo>
                  <a:pt x="5577205" y="1364615"/>
                </a:lnTo>
                <a:lnTo>
                  <a:pt x="5577205" y="0"/>
                </a:lnTo>
                <a:lnTo>
                  <a:pt x="0" y="0"/>
                </a:lnTo>
                <a:lnTo>
                  <a:pt x="0" y="1364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0690" y="3393440"/>
            <a:ext cx="5577205" cy="1364615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Applicant Signature (Please keep signature within </a:t>
            </a:r>
            <a:r>
              <a:rPr sz="1000" dirty="0">
                <a:latin typeface="Times New Roman"/>
                <a:cs typeface="Times New Roman"/>
              </a:rPr>
              <a:t>box </a:t>
            </a:r>
            <a:r>
              <a:rPr sz="1000" spc="-5" dirty="0">
                <a:latin typeface="Times New Roman"/>
                <a:cs typeface="Times New Roman"/>
              </a:rPr>
              <a:t>and off the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lines)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4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17895" y="4403090"/>
            <a:ext cx="1259205" cy="3549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800" dirty="0">
                <a:latin typeface="Times New Roman"/>
                <a:cs typeface="Times New Roman"/>
              </a:rPr>
              <a:t>Date</a:t>
            </a:r>
            <a:endParaRPr sz="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0019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State </a:t>
            </a:r>
            <a:r>
              <a:rPr dirty="0"/>
              <a:t>of</a:t>
            </a:r>
            <a:r>
              <a:rPr spc="-40" dirty="0"/>
              <a:t> </a:t>
            </a:r>
            <a:r>
              <a:rPr spc="-5" dirty="0"/>
              <a:t>California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584707"/>
            <a:ext cx="292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CCCM </a:t>
            </a:r>
            <a:r>
              <a:rPr sz="1800" dirty="0">
                <a:latin typeface="Book Antiqua"/>
                <a:cs typeface="Book Antiqua"/>
              </a:rPr>
              <a:t>Renewal</a:t>
            </a:r>
            <a:r>
              <a:rPr sz="1800" spc="-25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Application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54024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4"/>
              </a:lnSpc>
            </a:pPr>
            <a:r>
              <a:rPr sz="1400" b="1" i="1" dirty="0">
                <a:latin typeface="Arial"/>
                <a:cs typeface="Arial"/>
              </a:rPr>
              <a:t>6. </a:t>
            </a:r>
            <a:r>
              <a:rPr sz="1400" b="1" i="1" spc="-5" dirty="0">
                <a:latin typeface="Arial"/>
                <a:cs typeface="Arial"/>
              </a:rPr>
              <a:t>Applicant Signature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228089"/>
            <a:ext cx="6882765" cy="18129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1300" marR="254000">
              <a:lnSpc>
                <a:spcPts val="1150"/>
              </a:lnSpc>
              <a:spcBef>
                <a:spcPts val="175"/>
              </a:spcBef>
            </a:pPr>
            <a:r>
              <a:rPr sz="1000" i="1" spc="-5" dirty="0">
                <a:latin typeface="Times New Roman"/>
                <a:cs typeface="Times New Roman"/>
              </a:rPr>
              <a:t>I certify </a:t>
            </a:r>
            <a:r>
              <a:rPr sz="1000" i="1" dirty="0">
                <a:latin typeface="Times New Roman"/>
                <a:cs typeface="Times New Roman"/>
              </a:rPr>
              <a:t>under penalty of </a:t>
            </a:r>
            <a:r>
              <a:rPr sz="1000" i="1" spc="-5" dirty="0">
                <a:latin typeface="Times New Roman"/>
                <a:cs typeface="Times New Roman"/>
              </a:rPr>
              <a:t>perjury that </a:t>
            </a:r>
            <a:r>
              <a:rPr sz="1000" i="1" dirty="0">
                <a:latin typeface="Times New Roman"/>
                <a:cs typeface="Times New Roman"/>
              </a:rPr>
              <a:t>the personal </a:t>
            </a:r>
            <a:r>
              <a:rPr sz="1000" i="1" spc="-5" dirty="0">
                <a:latin typeface="Times New Roman"/>
                <a:cs typeface="Times New Roman"/>
              </a:rPr>
              <a:t>information </a:t>
            </a:r>
            <a:r>
              <a:rPr sz="1000" i="1" spc="15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application is true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complete to the best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my  knowledge. I further understand that </a:t>
            </a:r>
            <a:r>
              <a:rPr sz="1000" i="1" dirty="0">
                <a:latin typeface="Times New Roman"/>
                <a:cs typeface="Times New Roman"/>
              </a:rPr>
              <a:t>any </a:t>
            </a:r>
            <a:r>
              <a:rPr sz="1000" i="1" spc="-5" dirty="0">
                <a:latin typeface="Times New Roman"/>
                <a:cs typeface="Times New Roman"/>
              </a:rPr>
              <a:t>false, incomplete,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incorrect statements may result in my disqualification </a:t>
            </a:r>
            <a:r>
              <a:rPr sz="1000" i="1" spc="-10" dirty="0">
                <a:latin typeface="Times New Roman"/>
                <a:cs typeface="Times New Roman"/>
              </a:rPr>
              <a:t>from </a:t>
            </a:r>
            <a:r>
              <a:rPr sz="1000" i="1" spc="20" dirty="0">
                <a:latin typeface="Times New Roman"/>
                <a:cs typeface="Times New Roman"/>
              </a:rPr>
              <a:t>the  </a:t>
            </a:r>
            <a:r>
              <a:rPr sz="1000" i="1" spc="-5" dirty="0">
                <a:latin typeface="Times New Roman"/>
                <a:cs typeface="Times New Roman"/>
              </a:rPr>
              <a:t>certification process. I authorize the employers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educational </a:t>
            </a:r>
            <a:r>
              <a:rPr sz="1000" i="1" dirty="0">
                <a:latin typeface="Times New Roman"/>
                <a:cs typeface="Times New Roman"/>
              </a:rPr>
              <a:t>institutions </a:t>
            </a:r>
            <a:r>
              <a:rPr sz="1000" i="1" spc="-5" dirty="0">
                <a:latin typeface="Times New Roman"/>
                <a:cs typeface="Times New Roman"/>
              </a:rPr>
              <a:t>identified </a:t>
            </a:r>
            <a:r>
              <a:rPr sz="1000" i="1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</a:t>
            </a:r>
            <a:r>
              <a:rPr sz="1000" i="1" dirty="0">
                <a:latin typeface="Times New Roman"/>
                <a:cs typeface="Times New Roman"/>
              </a:rPr>
              <a:t>application </a:t>
            </a:r>
            <a:r>
              <a:rPr sz="1000" i="1" spc="-5" dirty="0">
                <a:latin typeface="Times New Roman"/>
                <a:cs typeface="Times New Roman"/>
              </a:rPr>
              <a:t>to release any  information they may </a:t>
            </a:r>
            <a:r>
              <a:rPr sz="1000" i="1" dirty="0">
                <a:latin typeface="Times New Roman"/>
                <a:cs typeface="Times New Roman"/>
              </a:rPr>
              <a:t>have </a:t>
            </a:r>
            <a:r>
              <a:rPr sz="1000" i="1" spc="-5" dirty="0">
                <a:latin typeface="Times New Roman"/>
                <a:cs typeface="Times New Roman"/>
              </a:rPr>
              <a:t>concerning my employment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education to the State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California. All documents submitted will  remain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confidential.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dirty="0">
                <a:latin typeface="Times New Roman"/>
                <a:cs typeface="Times New Roman"/>
              </a:rPr>
              <a:t>renewal </a:t>
            </a:r>
            <a:r>
              <a:rPr sz="1000" b="1" spc="-5" dirty="0">
                <a:latin typeface="Times New Roman"/>
                <a:cs typeface="Times New Roman"/>
              </a:rPr>
              <a:t>fee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the biennial Certification shall be one hundred </a:t>
            </a:r>
            <a:r>
              <a:rPr sz="1000" b="1" dirty="0">
                <a:latin typeface="Times New Roman"/>
                <a:cs typeface="Times New Roman"/>
              </a:rPr>
              <a:t>forty </a:t>
            </a:r>
            <a:r>
              <a:rPr sz="1000" b="1" spc="-5" dirty="0">
                <a:latin typeface="Times New Roman"/>
                <a:cs typeface="Times New Roman"/>
              </a:rPr>
              <a:t>dollars ($140.00</a:t>
            </a:r>
            <a:r>
              <a:rPr sz="1000" spc="-5" dirty="0">
                <a:latin typeface="Times New Roman"/>
                <a:cs typeface="Times New Roman"/>
              </a:rPr>
              <a:t>), California Code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Regulations,  </a:t>
            </a:r>
            <a:r>
              <a:rPr sz="1000" dirty="0">
                <a:latin typeface="Times New Roman"/>
                <a:cs typeface="Times New Roman"/>
              </a:rPr>
              <a:t>Title 8, </a:t>
            </a:r>
            <a:r>
              <a:rPr sz="1000" spc="-5" dirty="0">
                <a:latin typeface="Times New Roman"/>
                <a:cs typeface="Times New Roman"/>
              </a:rPr>
              <a:t>Section 344.30. The fee shall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attached to this application </a:t>
            </a:r>
            <a:r>
              <a:rPr sz="1000" dirty="0">
                <a:latin typeface="Times New Roman"/>
                <a:cs typeface="Times New Roman"/>
              </a:rPr>
              <a:t>as </a:t>
            </a:r>
            <a:r>
              <a:rPr sz="1000" spc="-5" dirty="0">
                <a:latin typeface="Times New Roman"/>
                <a:cs typeface="Times New Roman"/>
              </a:rPr>
              <a:t>a </a:t>
            </a:r>
            <a:r>
              <a:rPr sz="1000" b="1" dirty="0">
                <a:latin typeface="Times New Roman"/>
                <a:cs typeface="Times New Roman"/>
              </a:rPr>
              <a:t>check </a:t>
            </a:r>
            <a:r>
              <a:rPr sz="1000" b="1" spc="-10" dirty="0">
                <a:latin typeface="Times New Roman"/>
                <a:cs typeface="Times New Roman"/>
              </a:rPr>
              <a:t>made </a:t>
            </a:r>
            <a:r>
              <a:rPr sz="1000" b="1" spc="-5" dirty="0">
                <a:latin typeface="Times New Roman"/>
                <a:cs typeface="Times New Roman"/>
              </a:rPr>
              <a:t>out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Department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Industrial Relations,  Elevator Safety Account. </a:t>
            </a:r>
            <a:r>
              <a:rPr sz="1000" spc="-5" dirty="0">
                <a:latin typeface="Times New Roman"/>
                <a:cs typeface="Times New Roman"/>
              </a:rPr>
              <a:t>Renewal </a:t>
            </a:r>
            <a:r>
              <a:rPr sz="1000" dirty="0">
                <a:latin typeface="Times New Roman"/>
                <a:cs typeface="Times New Roman"/>
              </a:rPr>
              <a:t>of this </a:t>
            </a:r>
            <a:r>
              <a:rPr sz="1000" spc="-5" dirty="0">
                <a:latin typeface="Times New Roman"/>
                <a:cs typeface="Times New Roman"/>
              </a:rPr>
              <a:t>certification will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considered upon submittal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a completed renewal application  available from the Elevator and Tramway Unit. </a:t>
            </a:r>
            <a:r>
              <a:rPr sz="1000" spc="-10" dirty="0">
                <a:latin typeface="Times New Roman"/>
                <a:cs typeface="Times New Roman"/>
              </a:rPr>
              <a:t>All </a:t>
            </a:r>
            <a:r>
              <a:rPr sz="1000" spc="-5" dirty="0">
                <a:latin typeface="Times New Roman"/>
                <a:cs typeface="Times New Roman"/>
              </a:rPr>
              <a:t>fees </a:t>
            </a:r>
            <a:r>
              <a:rPr sz="1000" dirty="0">
                <a:latin typeface="Times New Roman"/>
                <a:cs typeface="Times New Roman"/>
              </a:rPr>
              <a:t>are non-refundable </a:t>
            </a:r>
            <a:r>
              <a:rPr sz="1000" spc="-5" dirty="0">
                <a:latin typeface="Times New Roman"/>
                <a:cs typeface="Times New Roman"/>
              </a:rPr>
              <a:t>as provided in California Labor Code section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7311.4(b).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Applicant understands that certification shall not </a:t>
            </a:r>
            <a:r>
              <a:rPr sz="1000" dirty="0">
                <a:latin typeface="Times New Roman"/>
                <a:cs typeface="Times New Roman"/>
              </a:rPr>
              <a:t>be provided </a:t>
            </a:r>
            <a:r>
              <a:rPr sz="1000" spc="-5" dirty="0">
                <a:latin typeface="Times New Roman"/>
                <a:cs typeface="Times New Roman"/>
              </a:rPr>
              <a:t>to a Certified Competent Conveyance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Inspector.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912800"/>
            <a:ext cx="6508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90"/>
              </a:lnSpc>
            </a:pPr>
            <a:r>
              <a:rPr sz="1000" spc="-5" dirty="0">
                <a:latin typeface="Times New Roman"/>
                <a:cs typeface="Times New Roman"/>
              </a:rPr>
              <a:t>Cert. </a:t>
            </a:r>
            <a:r>
              <a:rPr sz="1000" dirty="0">
                <a:latin typeface="Times New Roman"/>
                <a:cs typeface="Times New Roman"/>
              </a:rPr>
              <a:t>Form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204586"/>
            <a:ext cx="6534784" cy="194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Completed applications including mandatory continuing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education certificate shall be returned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following address: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State </a:t>
            </a:r>
            <a:r>
              <a:rPr sz="1000" dirty="0">
                <a:latin typeface="Times New Roman"/>
                <a:cs typeface="Times New Roman"/>
              </a:rPr>
              <a:t>of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California</a:t>
            </a:r>
            <a:endParaRPr sz="1000">
              <a:latin typeface="Times New Roman"/>
              <a:cs typeface="Times New Roman"/>
            </a:endParaRPr>
          </a:p>
          <a:p>
            <a:pPr marL="12700" marR="429196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Department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Industrial Relations  Division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Occupational Safety and Health  Elevator Unit, Certification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Section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0"/>
              </a:lnSpc>
            </a:pPr>
            <a:r>
              <a:rPr sz="1000" b="1" dirty="0">
                <a:latin typeface="Times New Roman"/>
                <a:cs typeface="Times New Roman"/>
              </a:rPr>
              <a:t>2424 </a:t>
            </a:r>
            <a:r>
              <a:rPr sz="1000" b="1" spc="-5" dirty="0">
                <a:latin typeface="Times New Roman"/>
                <a:cs typeface="Times New Roman"/>
              </a:rPr>
              <a:t>Arden Way Suite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485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35"/>
              </a:lnSpc>
            </a:pPr>
            <a:r>
              <a:rPr sz="1000" b="1" spc="-5" dirty="0">
                <a:latin typeface="Times New Roman"/>
                <a:cs typeface="Times New Roman"/>
              </a:rPr>
              <a:t>Sacramento, CA</a:t>
            </a:r>
            <a:r>
              <a:rPr sz="1000" b="1" dirty="0">
                <a:latin typeface="Times New Roman"/>
                <a:cs typeface="Times New Roman"/>
              </a:rPr>
              <a:t> 95825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40"/>
              </a:lnSpc>
            </a:pPr>
            <a:r>
              <a:rPr sz="1000" spc="-5" dirty="0">
                <a:latin typeface="Times New Roman"/>
                <a:cs typeface="Times New Roman"/>
              </a:rPr>
              <a:t>Phone: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274-5709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Fax: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263-1957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i="1" spc="-5" dirty="0">
                <a:latin typeface="Times New Roman"/>
                <a:cs typeface="Times New Roman"/>
              </a:rPr>
              <a:t>Additional information and </a:t>
            </a:r>
            <a:r>
              <a:rPr sz="1100" b="1" i="1" dirty="0">
                <a:latin typeface="Times New Roman"/>
                <a:cs typeface="Times New Roman"/>
              </a:rPr>
              <a:t>forms</a:t>
            </a:r>
            <a:r>
              <a:rPr sz="1100" b="1" dirty="0">
                <a:latin typeface="Times New Roman"/>
                <a:cs typeface="Times New Roman"/>
              </a:rPr>
              <a:t>:</a:t>
            </a:r>
            <a:r>
              <a:rPr sz="1100" b="1" spc="20" dirty="0">
                <a:latin typeface="Times New Roman"/>
                <a:cs typeface="Times New Roman"/>
              </a:rPr>
              <a:t> </a:t>
            </a:r>
            <a:r>
              <a:rPr sz="11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http://www.dir.ca.gov/dosh/ElevatorCertification.html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230" y="2061210"/>
            <a:ext cx="6837680" cy="0"/>
          </a:xfrm>
          <a:custGeom>
            <a:avLst/>
            <a:gdLst/>
            <a:ahLst/>
            <a:cxnLst/>
            <a:rect l="l" t="t" r="r" b="b"/>
            <a:pathLst>
              <a:path w="6837680">
                <a:moveTo>
                  <a:pt x="0" y="0"/>
                </a:moveTo>
                <a:lnTo>
                  <a:pt x="683768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690" y="3393440"/>
            <a:ext cx="5577205" cy="1364615"/>
          </a:xfrm>
          <a:custGeom>
            <a:avLst/>
            <a:gdLst/>
            <a:ahLst/>
            <a:cxnLst/>
            <a:rect l="l" t="t" r="r" b="b"/>
            <a:pathLst>
              <a:path w="5577205" h="1364614">
                <a:moveTo>
                  <a:pt x="0" y="1364615"/>
                </a:moveTo>
                <a:lnTo>
                  <a:pt x="5577205" y="1364615"/>
                </a:lnTo>
                <a:lnTo>
                  <a:pt x="5577205" y="0"/>
                </a:lnTo>
                <a:lnTo>
                  <a:pt x="0" y="0"/>
                </a:lnTo>
                <a:lnTo>
                  <a:pt x="0" y="1364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0690" y="3393440"/>
            <a:ext cx="5577205" cy="1364615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Applicant Signature (Please keep signature within </a:t>
            </a:r>
            <a:r>
              <a:rPr sz="1000" dirty="0">
                <a:latin typeface="Times New Roman"/>
                <a:cs typeface="Times New Roman"/>
              </a:rPr>
              <a:t>box </a:t>
            </a:r>
            <a:r>
              <a:rPr sz="1000" spc="-5" dirty="0">
                <a:latin typeface="Times New Roman"/>
                <a:cs typeface="Times New Roman"/>
              </a:rPr>
              <a:t>and off the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lines)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5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17895" y="4403090"/>
            <a:ext cx="1259205" cy="3549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800" dirty="0">
                <a:latin typeface="Times New Roman"/>
                <a:cs typeface="Times New Roman"/>
              </a:rPr>
              <a:t>Date</a:t>
            </a:r>
            <a:endParaRPr sz="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00453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State </a:t>
            </a:r>
            <a:r>
              <a:rPr dirty="0"/>
              <a:t>of</a:t>
            </a:r>
            <a:r>
              <a:rPr spc="-40" dirty="0"/>
              <a:t> </a:t>
            </a:r>
            <a:r>
              <a:rPr spc="-5" dirty="0"/>
              <a:t>California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584707"/>
            <a:ext cx="292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CCCM </a:t>
            </a:r>
            <a:r>
              <a:rPr sz="1800" dirty="0">
                <a:latin typeface="Book Antiqua"/>
                <a:cs typeface="Book Antiqua"/>
              </a:rPr>
              <a:t>Renewal</a:t>
            </a:r>
            <a:r>
              <a:rPr sz="1800" spc="-25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Application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54024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4"/>
              </a:lnSpc>
            </a:pPr>
            <a:r>
              <a:rPr sz="1400" b="1" i="1" dirty="0">
                <a:latin typeface="Arial"/>
                <a:cs typeface="Arial"/>
              </a:rPr>
              <a:t>6. </a:t>
            </a:r>
            <a:r>
              <a:rPr sz="1400" b="1" i="1" spc="-5" dirty="0">
                <a:latin typeface="Arial"/>
                <a:cs typeface="Arial"/>
              </a:rPr>
              <a:t>Applicant Signature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228089"/>
            <a:ext cx="6882765" cy="18129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1300" marR="254000">
              <a:lnSpc>
                <a:spcPts val="1150"/>
              </a:lnSpc>
              <a:spcBef>
                <a:spcPts val="175"/>
              </a:spcBef>
            </a:pPr>
            <a:r>
              <a:rPr sz="1000" i="1" spc="-5" dirty="0">
                <a:latin typeface="Times New Roman"/>
                <a:cs typeface="Times New Roman"/>
              </a:rPr>
              <a:t>I certify </a:t>
            </a:r>
            <a:r>
              <a:rPr sz="1000" i="1" dirty="0">
                <a:latin typeface="Times New Roman"/>
                <a:cs typeface="Times New Roman"/>
              </a:rPr>
              <a:t>under penalty of </a:t>
            </a:r>
            <a:r>
              <a:rPr sz="1000" i="1" spc="-5" dirty="0">
                <a:latin typeface="Times New Roman"/>
                <a:cs typeface="Times New Roman"/>
              </a:rPr>
              <a:t>perjury that </a:t>
            </a:r>
            <a:r>
              <a:rPr sz="1000" i="1" dirty="0">
                <a:latin typeface="Times New Roman"/>
                <a:cs typeface="Times New Roman"/>
              </a:rPr>
              <a:t>the personal </a:t>
            </a:r>
            <a:r>
              <a:rPr sz="1000" i="1" spc="-5" dirty="0">
                <a:latin typeface="Times New Roman"/>
                <a:cs typeface="Times New Roman"/>
              </a:rPr>
              <a:t>information </a:t>
            </a:r>
            <a:r>
              <a:rPr sz="1000" i="1" spc="15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application is true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complete to the best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my  knowledge. I further understand that </a:t>
            </a:r>
            <a:r>
              <a:rPr sz="1000" i="1" dirty="0">
                <a:latin typeface="Times New Roman"/>
                <a:cs typeface="Times New Roman"/>
              </a:rPr>
              <a:t>any </a:t>
            </a:r>
            <a:r>
              <a:rPr sz="1000" i="1" spc="-5" dirty="0">
                <a:latin typeface="Times New Roman"/>
                <a:cs typeface="Times New Roman"/>
              </a:rPr>
              <a:t>false, incomplete,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incorrect statements may result in my disqualification </a:t>
            </a:r>
            <a:r>
              <a:rPr sz="1000" i="1" spc="-10" dirty="0">
                <a:latin typeface="Times New Roman"/>
                <a:cs typeface="Times New Roman"/>
              </a:rPr>
              <a:t>from </a:t>
            </a:r>
            <a:r>
              <a:rPr sz="1000" i="1" spc="20" dirty="0">
                <a:latin typeface="Times New Roman"/>
                <a:cs typeface="Times New Roman"/>
              </a:rPr>
              <a:t>the  </a:t>
            </a:r>
            <a:r>
              <a:rPr sz="1000" i="1" spc="-5" dirty="0">
                <a:latin typeface="Times New Roman"/>
                <a:cs typeface="Times New Roman"/>
              </a:rPr>
              <a:t>certification process. I authorize the employers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educational </a:t>
            </a:r>
            <a:r>
              <a:rPr sz="1000" i="1" dirty="0">
                <a:latin typeface="Times New Roman"/>
                <a:cs typeface="Times New Roman"/>
              </a:rPr>
              <a:t>institutions </a:t>
            </a:r>
            <a:r>
              <a:rPr sz="1000" i="1" spc="-5" dirty="0">
                <a:latin typeface="Times New Roman"/>
                <a:cs typeface="Times New Roman"/>
              </a:rPr>
              <a:t>identified </a:t>
            </a:r>
            <a:r>
              <a:rPr sz="1000" i="1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</a:t>
            </a:r>
            <a:r>
              <a:rPr sz="1000" i="1" dirty="0">
                <a:latin typeface="Times New Roman"/>
                <a:cs typeface="Times New Roman"/>
              </a:rPr>
              <a:t>application </a:t>
            </a:r>
            <a:r>
              <a:rPr sz="1000" i="1" spc="-5" dirty="0">
                <a:latin typeface="Times New Roman"/>
                <a:cs typeface="Times New Roman"/>
              </a:rPr>
              <a:t>to release any  information they may </a:t>
            </a:r>
            <a:r>
              <a:rPr sz="1000" i="1" dirty="0">
                <a:latin typeface="Times New Roman"/>
                <a:cs typeface="Times New Roman"/>
              </a:rPr>
              <a:t>have </a:t>
            </a:r>
            <a:r>
              <a:rPr sz="1000" i="1" spc="-5" dirty="0">
                <a:latin typeface="Times New Roman"/>
                <a:cs typeface="Times New Roman"/>
              </a:rPr>
              <a:t>concerning my employment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education to the State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California. All documents submitted will  remain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confidential.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dirty="0">
                <a:latin typeface="Times New Roman"/>
                <a:cs typeface="Times New Roman"/>
              </a:rPr>
              <a:t>renewal </a:t>
            </a:r>
            <a:r>
              <a:rPr sz="1000" b="1" spc="-5" dirty="0">
                <a:latin typeface="Times New Roman"/>
                <a:cs typeface="Times New Roman"/>
              </a:rPr>
              <a:t>fee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the biennial Certification shall be one hundred </a:t>
            </a:r>
            <a:r>
              <a:rPr sz="1000" b="1" dirty="0">
                <a:latin typeface="Times New Roman"/>
                <a:cs typeface="Times New Roman"/>
              </a:rPr>
              <a:t>forty </a:t>
            </a:r>
            <a:r>
              <a:rPr sz="1000" b="1" spc="-5" dirty="0">
                <a:latin typeface="Times New Roman"/>
                <a:cs typeface="Times New Roman"/>
              </a:rPr>
              <a:t>dollars ($140.00</a:t>
            </a:r>
            <a:r>
              <a:rPr sz="1000" spc="-5" dirty="0">
                <a:latin typeface="Times New Roman"/>
                <a:cs typeface="Times New Roman"/>
              </a:rPr>
              <a:t>), California Code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Regulations,  </a:t>
            </a:r>
            <a:r>
              <a:rPr sz="1000" dirty="0">
                <a:latin typeface="Times New Roman"/>
                <a:cs typeface="Times New Roman"/>
              </a:rPr>
              <a:t>Title 8, </a:t>
            </a:r>
            <a:r>
              <a:rPr sz="1000" spc="-5" dirty="0">
                <a:latin typeface="Times New Roman"/>
                <a:cs typeface="Times New Roman"/>
              </a:rPr>
              <a:t>Section 344.30. The fee shall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attached to this application </a:t>
            </a:r>
            <a:r>
              <a:rPr sz="1000" dirty="0">
                <a:latin typeface="Times New Roman"/>
                <a:cs typeface="Times New Roman"/>
              </a:rPr>
              <a:t>as </a:t>
            </a:r>
            <a:r>
              <a:rPr sz="1000" spc="-5" dirty="0">
                <a:latin typeface="Times New Roman"/>
                <a:cs typeface="Times New Roman"/>
              </a:rPr>
              <a:t>a </a:t>
            </a:r>
            <a:r>
              <a:rPr sz="1000" b="1" dirty="0">
                <a:latin typeface="Times New Roman"/>
                <a:cs typeface="Times New Roman"/>
              </a:rPr>
              <a:t>check </a:t>
            </a:r>
            <a:r>
              <a:rPr sz="1000" b="1" spc="-10" dirty="0">
                <a:latin typeface="Times New Roman"/>
                <a:cs typeface="Times New Roman"/>
              </a:rPr>
              <a:t>made </a:t>
            </a:r>
            <a:r>
              <a:rPr sz="1000" b="1" spc="-5" dirty="0">
                <a:latin typeface="Times New Roman"/>
                <a:cs typeface="Times New Roman"/>
              </a:rPr>
              <a:t>out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Department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Industrial Relations,  Elevator Safety Account. </a:t>
            </a:r>
            <a:r>
              <a:rPr sz="1000" spc="-5" dirty="0">
                <a:latin typeface="Times New Roman"/>
                <a:cs typeface="Times New Roman"/>
              </a:rPr>
              <a:t>Renewal </a:t>
            </a:r>
            <a:r>
              <a:rPr sz="1000" dirty="0">
                <a:latin typeface="Times New Roman"/>
                <a:cs typeface="Times New Roman"/>
              </a:rPr>
              <a:t>of this </a:t>
            </a:r>
            <a:r>
              <a:rPr sz="1000" spc="-5" dirty="0">
                <a:latin typeface="Times New Roman"/>
                <a:cs typeface="Times New Roman"/>
              </a:rPr>
              <a:t>certification will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considered upon submittal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a completed renewal application  available from the Elevator and Tramway Unit. </a:t>
            </a:r>
            <a:r>
              <a:rPr sz="1000" spc="-10" dirty="0">
                <a:latin typeface="Times New Roman"/>
                <a:cs typeface="Times New Roman"/>
              </a:rPr>
              <a:t>All </a:t>
            </a:r>
            <a:r>
              <a:rPr sz="1000" spc="-5" dirty="0">
                <a:latin typeface="Times New Roman"/>
                <a:cs typeface="Times New Roman"/>
              </a:rPr>
              <a:t>fees </a:t>
            </a:r>
            <a:r>
              <a:rPr sz="1000" dirty="0">
                <a:latin typeface="Times New Roman"/>
                <a:cs typeface="Times New Roman"/>
              </a:rPr>
              <a:t>are non-refundable </a:t>
            </a:r>
            <a:r>
              <a:rPr sz="1000" spc="-5" dirty="0">
                <a:latin typeface="Times New Roman"/>
                <a:cs typeface="Times New Roman"/>
              </a:rPr>
              <a:t>as provided in California Labor Code section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7311.4(b).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Applicant understands that certification shall not </a:t>
            </a:r>
            <a:r>
              <a:rPr sz="1000" dirty="0">
                <a:latin typeface="Times New Roman"/>
                <a:cs typeface="Times New Roman"/>
              </a:rPr>
              <a:t>be provided </a:t>
            </a:r>
            <a:r>
              <a:rPr sz="1000" spc="-5" dirty="0">
                <a:latin typeface="Times New Roman"/>
                <a:cs typeface="Times New Roman"/>
              </a:rPr>
              <a:t>to a Certified Competent Conveyance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Inspector.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912800"/>
            <a:ext cx="6508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90"/>
              </a:lnSpc>
            </a:pPr>
            <a:r>
              <a:rPr sz="1000" spc="-5" dirty="0">
                <a:latin typeface="Times New Roman"/>
                <a:cs typeface="Times New Roman"/>
              </a:rPr>
              <a:t>Cert. </a:t>
            </a:r>
            <a:r>
              <a:rPr sz="1000" dirty="0">
                <a:latin typeface="Times New Roman"/>
                <a:cs typeface="Times New Roman"/>
              </a:rPr>
              <a:t>Form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204586"/>
            <a:ext cx="6534784" cy="194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Completed applications including mandatory continuing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education certificate shall be returned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following address: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State </a:t>
            </a:r>
            <a:r>
              <a:rPr sz="1000" dirty="0">
                <a:latin typeface="Times New Roman"/>
                <a:cs typeface="Times New Roman"/>
              </a:rPr>
              <a:t>of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California</a:t>
            </a:r>
            <a:endParaRPr sz="1000">
              <a:latin typeface="Times New Roman"/>
              <a:cs typeface="Times New Roman"/>
            </a:endParaRPr>
          </a:p>
          <a:p>
            <a:pPr marL="12700" marR="429196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Department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Industrial Relations  Division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Occupational Safety and Health  Elevator Unit, Certification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Section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0"/>
              </a:lnSpc>
            </a:pPr>
            <a:r>
              <a:rPr sz="1000" b="1" dirty="0">
                <a:latin typeface="Times New Roman"/>
                <a:cs typeface="Times New Roman"/>
              </a:rPr>
              <a:t>2424 </a:t>
            </a:r>
            <a:r>
              <a:rPr sz="1000" b="1" spc="-5" dirty="0">
                <a:latin typeface="Times New Roman"/>
                <a:cs typeface="Times New Roman"/>
              </a:rPr>
              <a:t>Arden Way Suite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485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35"/>
              </a:lnSpc>
            </a:pPr>
            <a:r>
              <a:rPr sz="1000" b="1" spc="-5" dirty="0">
                <a:latin typeface="Times New Roman"/>
                <a:cs typeface="Times New Roman"/>
              </a:rPr>
              <a:t>Sacramento, CA</a:t>
            </a:r>
            <a:r>
              <a:rPr sz="1000" b="1" dirty="0">
                <a:latin typeface="Times New Roman"/>
                <a:cs typeface="Times New Roman"/>
              </a:rPr>
              <a:t> 95825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40"/>
              </a:lnSpc>
            </a:pPr>
            <a:r>
              <a:rPr sz="1000" spc="-5" dirty="0">
                <a:latin typeface="Times New Roman"/>
                <a:cs typeface="Times New Roman"/>
              </a:rPr>
              <a:t>Phone: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274-5709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Fax: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263-1957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i="1" spc="-5" dirty="0">
                <a:latin typeface="Times New Roman"/>
                <a:cs typeface="Times New Roman"/>
              </a:rPr>
              <a:t>Additional information and </a:t>
            </a:r>
            <a:r>
              <a:rPr sz="1100" b="1" i="1" dirty="0">
                <a:latin typeface="Times New Roman"/>
                <a:cs typeface="Times New Roman"/>
              </a:rPr>
              <a:t>forms</a:t>
            </a:r>
            <a:r>
              <a:rPr sz="1100" b="1" dirty="0">
                <a:latin typeface="Times New Roman"/>
                <a:cs typeface="Times New Roman"/>
              </a:rPr>
              <a:t>:</a:t>
            </a:r>
            <a:r>
              <a:rPr sz="1100" b="1" spc="20" dirty="0">
                <a:latin typeface="Times New Roman"/>
                <a:cs typeface="Times New Roman"/>
              </a:rPr>
              <a:t> </a:t>
            </a:r>
            <a:r>
              <a:rPr sz="11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http://www.dir.ca.gov/dosh/ElevatorCertification.html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230" y="2061210"/>
            <a:ext cx="6837680" cy="0"/>
          </a:xfrm>
          <a:custGeom>
            <a:avLst/>
            <a:gdLst/>
            <a:ahLst/>
            <a:cxnLst/>
            <a:rect l="l" t="t" r="r" b="b"/>
            <a:pathLst>
              <a:path w="6837680">
                <a:moveTo>
                  <a:pt x="0" y="0"/>
                </a:moveTo>
                <a:lnTo>
                  <a:pt x="683768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690" y="3393440"/>
            <a:ext cx="5577205" cy="1364615"/>
          </a:xfrm>
          <a:custGeom>
            <a:avLst/>
            <a:gdLst/>
            <a:ahLst/>
            <a:cxnLst/>
            <a:rect l="l" t="t" r="r" b="b"/>
            <a:pathLst>
              <a:path w="5577205" h="1364614">
                <a:moveTo>
                  <a:pt x="0" y="1364615"/>
                </a:moveTo>
                <a:lnTo>
                  <a:pt x="5577205" y="1364615"/>
                </a:lnTo>
                <a:lnTo>
                  <a:pt x="5577205" y="0"/>
                </a:lnTo>
                <a:lnTo>
                  <a:pt x="0" y="0"/>
                </a:lnTo>
                <a:lnTo>
                  <a:pt x="0" y="1364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0690" y="3393440"/>
            <a:ext cx="5577205" cy="1364615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Applicant Signature (Please keep signature within </a:t>
            </a:r>
            <a:r>
              <a:rPr sz="1000" dirty="0">
                <a:latin typeface="Times New Roman"/>
                <a:cs typeface="Times New Roman"/>
              </a:rPr>
              <a:t>box </a:t>
            </a:r>
            <a:r>
              <a:rPr sz="1000" spc="-5" dirty="0">
                <a:latin typeface="Times New Roman"/>
                <a:cs typeface="Times New Roman"/>
              </a:rPr>
              <a:t>and off the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lines)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6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17895" y="4403090"/>
            <a:ext cx="1259205" cy="3549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800" dirty="0">
                <a:latin typeface="Times New Roman"/>
                <a:cs typeface="Times New Roman"/>
              </a:rPr>
              <a:t>Date</a:t>
            </a:r>
            <a:endParaRPr sz="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576070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State </a:t>
            </a:r>
            <a:r>
              <a:rPr dirty="0"/>
              <a:t>of</a:t>
            </a:r>
            <a:r>
              <a:rPr spc="-40" dirty="0"/>
              <a:t> </a:t>
            </a:r>
            <a:r>
              <a:rPr spc="-5" dirty="0"/>
              <a:t>California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4500" y="584707"/>
            <a:ext cx="2921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latin typeface="Book Antiqua"/>
                <a:cs typeface="Book Antiqua"/>
              </a:rPr>
              <a:t>CCCM </a:t>
            </a:r>
            <a:r>
              <a:rPr sz="1800" dirty="0">
                <a:latin typeface="Book Antiqua"/>
                <a:cs typeface="Book Antiqua"/>
              </a:rPr>
              <a:t>Renewal</a:t>
            </a:r>
            <a:r>
              <a:rPr sz="1800" spc="-25" dirty="0">
                <a:latin typeface="Book Antiqua"/>
                <a:cs typeface="Book Antiqua"/>
              </a:rPr>
              <a:t> </a:t>
            </a:r>
            <a:r>
              <a:rPr sz="1800" spc="-5" dirty="0">
                <a:latin typeface="Book Antiqua"/>
                <a:cs typeface="Book Antiqua"/>
              </a:rPr>
              <a:t>Application</a:t>
            </a:r>
            <a:endParaRPr sz="18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57200" y="954024"/>
            <a:ext cx="6859270" cy="234950"/>
          </a:xfrm>
          <a:prstGeom prst="rect">
            <a:avLst/>
          </a:prstGeom>
          <a:solidFill>
            <a:srgbClr val="B1B1B1"/>
          </a:solidFill>
          <a:ln w="9144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67945">
              <a:lnSpc>
                <a:spcPts val="1614"/>
              </a:lnSpc>
            </a:pPr>
            <a:r>
              <a:rPr sz="1400" b="1" i="1" dirty="0">
                <a:latin typeface="Arial"/>
                <a:cs typeface="Arial"/>
              </a:rPr>
              <a:t>6. </a:t>
            </a:r>
            <a:r>
              <a:rPr sz="1400" b="1" i="1" spc="-5" dirty="0">
                <a:latin typeface="Arial"/>
                <a:cs typeface="Arial"/>
              </a:rPr>
              <a:t>Applicant Signature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228089"/>
            <a:ext cx="6882765" cy="1812925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1300" marR="254000">
              <a:lnSpc>
                <a:spcPts val="1150"/>
              </a:lnSpc>
              <a:spcBef>
                <a:spcPts val="175"/>
              </a:spcBef>
            </a:pPr>
            <a:r>
              <a:rPr sz="1000" i="1" spc="-5" dirty="0">
                <a:latin typeface="Times New Roman"/>
                <a:cs typeface="Times New Roman"/>
              </a:rPr>
              <a:t>I certify </a:t>
            </a:r>
            <a:r>
              <a:rPr sz="1000" i="1" dirty="0">
                <a:latin typeface="Times New Roman"/>
                <a:cs typeface="Times New Roman"/>
              </a:rPr>
              <a:t>under penalty of </a:t>
            </a:r>
            <a:r>
              <a:rPr sz="1000" i="1" spc="-5" dirty="0">
                <a:latin typeface="Times New Roman"/>
                <a:cs typeface="Times New Roman"/>
              </a:rPr>
              <a:t>perjury that </a:t>
            </a:r>
            <a:r>
              <a:rPr sz="1000" i="1" dirty="0">
                <a:latin typeface="Times New Roman"/>
                <a:cs typeface="Times New Roman"/>
              </a:rPr>
              <a:t>the personal </a:t>
            </a:r>
            <a:r>
              <a:rPr sz="1000" i="1" spc="-5" dirty="0">
                <a:latin typeface="Times New Roman"/>
                <a:cs typeface="Times New Roman"/>
              </a:rPr>
              <a:t>information </a:t>
            </a:r>
            <a:r>
              <a:rPr sz="1000" i="1" spc="15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application is true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complete to the best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my  knowledge. I further understand that </a:t>
            </a:r>
            <a:r>
              <a:rPr sz="1000" i="1" dirty="0">
                <a:latin typeface="Times New Roman"/>
                <a:cs typeface="Times New Roman"/>
              </a:rPr>
              <a:t>any </a:t>
            </a:r>
            <a:r>
              <a:rPr sz="1000" i="1" spc="-5" dirty="0">
                <a:latin typeface="Times New Roman"/>
                <a:cs typeface="Times New Roman"/>
              </a:rPr>
              <a:t>false, incomplete,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incorrect statements may result in my disqualification </a:t>
            </a:r>
            <a:r>
              <a:rPr sz="1000" i="1" spc="-10" dirty="0">
                <a:latin typeface="Times New Roman"/>
                <a:cs typeface="Times New Roman"/>
              </a:rPr>
              <a:t>from </a:t>
            </a:r>
            <a:r>
              <a:rPr sz="1000" i="1" spc="20" dirty="0">
                <a:latin typeface="Times New Roman"/>
                <a:cs typeface="Times New Roman"/>
              </a:rPr>
              <a:t>the  </a:t>
            </a:r>
            <a:r>
              <a:rPr sz="1000" i="1" spc="-5" dirty="0">
                <a:latin typeface="Times New Roman"/>
                <a:cs typeface="Times New Roman"/>
              </a:rPr>
              <a:t>certification process. I authorize the employers </a:t>
            </a:r>
            <a:r>
              <a:rPr sz="1000" i="1" dirty="0">
                <a:latin typeface="Times New Roman"/>
                <a:cs typeface="Times New Roman"/>
              </a:rPr>
              <a:t>and </a:t>
            </a:r>
            <a:r>
              <a:rPr sz="1000" i="1" spc="-5" dirty="0">
                <a:latin typeface="Times New Roman"/>
                <a:cs typeface="Times New Roman"/>
              </a:rPr>
              <a:t>educational </a:t>
            </a:r>
            <a:r>
              <a:rPr sz="1000" i="1" dirty="0">
                <a:latin typeface="Times New Roman"/>
                <a:cs typeface="Times New Roman"/>
              </a:rPr>
              <a:t>institutions </a:t>
            </a:r>
            <a:r>
              <a:rPr sz="1000" i="1" spc="-5" dirty="0">
                <a:latin typeface="Times New Roman"/>
                <a:cs typeface="Times New Roman"/>
              </a:rPr>
              <a:t>identified </a:t>
            </a:r>
            <a:r>
              <a:rPr sz="1000" i="1" dirty="0">
                <a:latin typeface="Times New Roman"/>
                <a:cs typeface="Times New Roman"/>
              </a:rPr>
              <a:t>on </a:t>
            </a:r>
            <a:r>
              <a:rPr sz="1000" i="1" spc="-5" dirty="0">
                <a:latin typeface="Times New Roman"/>
                <a:cs typeface="Times New Roman"/>
              </a:rPr>
              <a:t>this </a:t>
            </a:r>
            <a:r>
              <a:rPr sz="1000" i="1" dirty="0">
                <a:latin typeface="Times New Roman"/>
                <a:cs typeface="Times New Roman"/>
              </a:rPr>
              <a:t>application </a:t>
            </a:r>
            <a:r>
              <a:rPr sz="1000" i="1" spc="-5" dirty="0">
                <a:latin typeface="Times New Roman"/>
                <a:cs typeface="Times New Roman"/>
              </a:rPr>
              <a:t>to release any  information they may </a:t>
            </a:r>
            <a:r>
              <a:rPr sz="1000" i="1" dirty="0">
                <a:latin typeface="Times New Roman"/>
                <a:cs typeface="Times New Roman"/>
              </a:rPr>
              <a:t>have </a:t>
            </a:r>
            <a:r>
              <a:rPr sz="1000" i="1" spc="-5" dirty="0">
                <a:latin typeface="Times New Roman"/>
                <a:cs typeface="Times New Roman"/>
              </a:rPr>
              <a:t>concerning my employment </a:t>
            </a:r>
            <a:r>
              <a:rPr sz="1000" i="1" dirty="0">
                <a:latin typeface="Times New Roman"/>
                <a:cs typeface="Times New Roman"/>
              </a:rPr>
              <a:t>or </a:t>
            </a:r>
            <a:r>
              <a:rPr sz="1000" i="1" spc="-5" dirty="0">
                <a:latin typeface="Times New Roman"/>
                <a:cs typeface="Times New Roman"/>
              </a:rPr>
              <a:t>education to the State </a:t>
            </a:r>
            <a:r>
              <a:rPr sz="1000" i="1" dirty="0">
                <a:latin typeface="Times New Roman"/>
                <a:cs typeface="Times New Roman"/>
              </a:rPr>
              <a:t>of </a:t>
            </a:r>
            <a:r>
              <a:rPr sz="1000" i="1" spc="-5" dirty="0">
                <a:latin typeface="Times New Roman"/>
                <a:cs typeface="Times New Roman"/>
              </a:rPr>
              <a:t>California. All documents submitted will  remain</a:t>
            </a:r>
            <a:r>
              <a:rPr sz="1000" i="1" dirty="0">
                <a:latin typeface="Times New Roman"/>
                <a:cs typeface="Times New Roman"/>
              </a:rPr>
              <a:t> </a:t>
            </a:r>
            <a:r>
              <a:rPr sz="1000" i="1" spc="-5" dirty="0">
                <a:latin typeface="Times New Roman"/>
                <a:cs typeface="Times New Roman"/>
              </a:rPr>
              <a:t>confidential.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>
              <a:latin typeface="Times New Roman"/>
              <a:cs typeface="Times New Roman"/>
            </a:endParaRPr>
          </a:p>
          <a:p>
            <a:pPr marL="12700" marR="5080" algn="just">
              <a:lnSpc>
                <a:spcPts val="1150"/>
              </a:lnSpc>
            </a:pPr>
            <a:r>
              <a:rPr sz="1000" b="1" spc="-5" dirty="0">
                <a:latin typeface="Times New Roman"/>
                <a:cs typeface="Times New Roman"/>
              </a:rPr>
              <a:t>The </a:t>
            </a:r>
            <a:r>
              <a:rPr sz="1000" b="1" dirty="0">
                <a:latin typeface="Times New Roman"/>
                <a:cs typeface="Times New Roman"/>
              </a:rPr>
              <a:t>renewal </a:t>
            </a:r>
            <a:r>
              <a:rPr sz="1000" b="1" spc="-5" dirty="0">
                <a:latin typeface="Times New Roman"/>
                <a:cs typeface="Times New Roman"/>
              </a:rPr>
              <a:t>fee </a:t>
            </a:r>
            <a:r>
              <a:rPr sz="1000" b="1" dirty="0">
                <a:latin typeface="Times New Roman"/>
                <a:cs typeface="Times New Roman"/>
              </a:rPr>
              <a:t>for </a:t>
            </a:r>
            <a:r>
              <a:rPr sz="1000" b="1" spc="-5" dirty="0">
                <a:latin typeface="Times New Roman"/>
                <a:cs typeface="Times New Roman"/>
              </a:rPr>
              <a:t>the biennial Certification shall be one hundred </a:t>
            </a:r>
            <a:r>
              <a:rPr sz="1000" b="1" dirty="0">
                <a:latin typeface="Times New Roman"/>
                <a:cs typeface="Times New Roman"/>
              </a:rPr>
              <a:t>forty </a:t>
            </a:r>
            <a:r>
              <a:rPr sz="1000" b="1" spc="-5" dirty="0">
                <a:latin typeface="Times New Roman"/>
                <a:cs typeface="Times New Roman"/>
              </a:rPr>
              <a:t>dollars ($140.00</a:t>
            </a:r>
            <a:r>
              <a:rPr sz="1000" spc="-5" dirty="0">
                <a:latin typeface="Times New Roman"/>
                <a:cs typeface="Times New Roman"/>
              </a:rPr>
              <a:t>), California Code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Regulations,  </a:t>
            </a:r>
            <a:r>
              <a:rPr sz="1000" dirty="0">
                <a:latin typeface="Times New Roman"/>
                <a:cs typeface="Times New Roman"/>
              </a:rPr>
              <a:t>Title 8, </a:t>
            </a:r>
            <a:r>
              <a:rPr sz="1000" spc="-5" dirty="0">
                <a:latin typeface="Times New Roman"/>
                <a:cs typeface="Times New Roman"/>
              </a:rPr>
              <a:t>Section 344.30. The fee shall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attached to this application </a:t>
            </a:r>
            <a:r>
              <a:rPr sz="1000" dirty="0">
                <a:latin typeface="Times New Roman"/>
                <a:cs typeface="Times New Roman"/>
              </a:rPr>
              <a:t>as </a:t>
            </a:r>
            <a:r>
              <a:rPr sz="1000" spc="-5" dirty="0">
                <a:latin typeface="Times New Roman"/>
                <a:cs typeface="Times New Roman"/>
              </a:rPr>
              <a:t>a </a:t>
            </a:r>
            <a:r>
              <a:rPr sz="1000" b="1" dirty="0">
                <a:latin typeface="Times New Roman"/>
                <a:cs typeface="Times New Roman"/>
              </a:rPr>
              <a:t>check </a:t>
            </a:r>
            <a:r>
              <a:rPr sz="1000" b="1" spc="-10" dirty="0">
                <a:latin typeface="Times New Roman"/>
                <a:cs typeface="Times New Roman"/>
              </a:rPr>
              <a:t>made </a:t>
            </a:r>
            <a:r>
              <a:rPr sz="1000" b="1" spc="-5" dirty="0">
                <a:latin typeface="Times New Roman"/>
                <a:cs typeface="Times New Roman"/>
              </a:rPr>
              <a:t>out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Department </a:t>
            </a:r>
            <a:r>
              <a:rPr sz="1000" b="1" dirty="0">
                <a:latin typeface="Times New Roman"/>
                <a:cs typeface="Times New Roman"/>
              </a:rPr>
              <a:t>of </a:t>
            </a:r>
            <a:r>
              <a:rPr sz="1000" b="1" spc="-5" dirty="0">
                <a:latin typeface="Times New Roman"/>
                <a:cs typeface="Times New Roman"/>
              </a:rPr>
              <a:t>Industrial Relations,  Elevator Safety Account. </a:t>
            </a:r>
            <a:r>
              <a:rPr sz="1000" spc="-5" dirty="0">
                <a:latin typeface="Times New Roman"/>
                <a:cs typeface="Times New Roman"/>
              </a:rPr>
              <a:t>Renewal </a:t>
            </a:r>
            <a:r>
              <a:rPr sz="1000" dirty="0">
                <a:latin typeface="Times New Roman"/>
                <a:cs typeface="Times New Roman"/>
              </a:rPr>
              <a:t>of this </a:t>
            </a:r>
            <a:r>
              <a:rPr sz="1000" spc="-5" dirty="0">
                <a:latin typeface="Times New Roman"/>
                <a:cs typeface="Times New Roman"/>
              </a:rPr>
              <a:t>certification will </a:t>
            </a:r>
            <a:r>
              <a:rPr sz="1000" dirty="0">
                <a:latin typeface="Times New Roman"/>
                <a:cs typeface="Times New Roman"/>
              </a:rPr>
              <a:t>be </a:t>
            </a:r>
            <a:r>
              <a:rPr sz="1000" spc="-5" dirty="0">
                <a:latin typeface="Times New Roman"/>
                <a:cs typeface="Times New Roman"/>
              </a:rPr>
              <a:t>considered upon submittal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a completed renewal application  available from the Elevator and Tramway Unit. </a:t>
            </a:r>
            <a:r>
              <a:rPr sz="1000" spc="-10" dirty="0">
                <a:latin typeface="Times New Roman"/>
                <a:cs typeface="Times New Roman"/>
              </a:rPr>
              <a:t>All </a:t>
            </a:r>
            <a:r>
              <a:rPr sz="1000" spc="-5" dirty="0">
                <a:latin typeface="Times New Roman"/>
                <a:cs typeface="Times New Roman"/>
              </a:rPr>
              <a:t>fees </a:t>
            </a:r>
            <a:r>
              <a:rPr sz="1000" dirty="0">
                <a:latin typeface="Times New Roman"/>
                <a:cs typeface="Times New Roman"/>
              </a:rPr>
              <a:t>are non-refundable </a:t>
            </a:r>
            <a:r>
              <a:rPr sz="1000" spc="-5" dirty="0">
                <a:latin typeface="Times New Roman"/>
                <a:cs typeface="Times New Roman"/>
              </a:rPr>
              <a:t>as provided in California Labor Code section</a:t>
            </a:r>
            <a:r>
              <a:rPr sz="1000" spc="22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7311.4(b).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sz="1000" spc="-5" dirty="0">
                <a:latin typeface="Times New Roman"/>
                <a:cs typeface="Times New Roman"/>
              </a:rPr>
              <a:t>Applicant understands that certification shall not </a:t>
            </a:r>
            <a:r>
              <a:rPr sz="1000" dirty="0">
                <a:latin typeface="Times New Roman"/>
                <a:cs typeface="Times New Roman"/>
              </a:rPr>
              <a:t>be provided </a:t>
            </a:r>
            <a:r>
              <a:rPr sz="1000" spc="-5" dirty="0">
                <a:latin typeface="Times New Roman"/>
                <a:cs typeface="Times New Roman"/>
              </a:rPr>
              <a:t>to a Certified Competent Conveyance</a:t>
            </a:r>
            <a:r>
              <a:rPr sz="1000" spc="10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Inspector.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7200" y="3912800"/>
            <a:ext cx="650875" cy="1403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090"/>
              </a:lnSpc>
            </a:pPr>
            <a:r>
              <a:rPr sz="1000" spc="-5" dirty="0">
                <a:latin typeface="Times New Roman"/>
                <a:cs typeface="Times New Roman"/>
              </a:rPr>
              <a:t>Cert. </a:t>
            </a:r>
            <a:r>
              <a:rPr sz="1000" dirty="0">
                <a:latin typeface="Times New Roman"/>
                <a:cs typeface="Times New Roman"/>
              </a:rPr>
              <a:t>Form</a:t>
            </a:r>
            <a:r>
              <a:rPr sz="1000" spc="-9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1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44500" y="5204586"/>
            <a:ext cx="6534784" cy="19437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Times New Roman"/>
                <a:cs typeface="Times New Roman"/>
              </a:rPr>
              <a:t>Completed applications including mandatory continuing</a:t>
            </a:r>
            <a:r>
              <a:rPr sz="1000" b="1" spc="45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education certificate shall be returned </a:t>
            </a:r>
            <a:r>
              <a:rPr sz="1000" b="1" dirty="0">
                <a:latin typeface="Times New Roman"/>
                <a:cs typeface="Times New Roman"/>
              </a:rPr>
              <a:t>to </a:t>
            </a:r>
            <a:r>
              <a:rPr sz="1000" b="1" spc="-5" dirty="0">
                <a:latin typeface="Times New Roman"/>
                <a:cs typeface="Times New Roman"/>
              </a:rPr>
              <a:t>the following address: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State </a:t>
            </a:r>
            <a:r>
              <a:rPr sz="1000" dirty="0">
                <a:latin typeface="Times New Roman"/>
                <a:cs typeface="Times New Roman"/>
              </a:rPr>
              <a:t>of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California</a:t>
            </a:r>
            <a:endParaRPr sz="1000">
              <a:latin typeface="Times New Roman"/>
              <a:cs typeface="Times New Roman"/>
            </a:endParaRPr>
          </a:p>
          <a:p>
            <a:pPr marL="12700" marR="4291965">
              <a:lnSpc>
                <a:spcPts val="1150"/>
              </a:lnSpc>
              <a:spcBef>
                <a:spcPts val="55"/>
              </a:spcBef>
            </a:pPr>
            <a:r>
              <a:rPr sz="1000" spc="-5" dirty="0">
                <a:latin typeface="Times New Roman"/>
                <a:cs typeface="Times New Roman"/>
              </a:rPr>
              <a:t>Department </a:t>
            </a:r>
            <a:r>
              <a:rPr sz="1000" spc="5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Industrial Relations  Division </a:t>
            </a:r>
            <a:r>
              <a:rPr sz="1000" dirty="0">
                <a:latin typeface="Times New Roman"/>
                <a:cs typeface="Times New Roman"/>
              </a:rPr>
              <a:t>of </a:t>
            </a:r>
            <a:r>
              <a:rPr sz="1000" spc="-5" dirty="0">
                <a:latin typeface="Times New Roman"/>
                <a:cs typeface="Times New Roman"/>
              </a:rPr>
              <a:t>Occupational Safety and Health  Elevator Unit, Certification</a:t>
            </a:r>
            <a:r>
              <a:rPr sz="1000" spc="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Section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20"/>
              </a:lnSpc>
            </a:pPr>
            <a:r>
              <a:rPr sz="1000" b="1" dirty="0">
                <a:latin typeface="Times New Roman"/>
                <a:cs typeface="Times New Roman"/>
              </a:rPr>
              <a:t>2424 </a:t>
            </a:r>
            <a:r>
              <a:rPr sz="1000" b="1" spc="-5" dirty="0">
                <a:latin typeface="Times New Roman"/>
                <a:cs typeface="Times New Roman"/>
              </a:rPr>
              <a:t>Arden Way Suite</a:t>
            </a:r>
            <a:r>
              <a:rPr sz="1000" b="1" spc="30" dirty="0">
                <a:latin typeface="Times New Roman"/>
                <a:cs typeface="Times New Roman"/>
              </a:rPr>
              <a:t> </a:t>
            </a:r>
            <a:r>
              <a:rPr sz="1000" b="1" spc="-5" dirty="0">
                <a:latin typeface="Times New Roman"/>
                <a:cs typeface="Times New Roman"/>
              </a:rPr>
              <a:t>485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35"/>
              </a:lnSpc>
            </a:pPr>
            <a:r>
              <a:rPr sz="1000" b="1" spc="-5" dirty="0">
                <a:latin typeface="Times New Roman"/>
                <a:cs typeface="Times New Roman"/>
              </a:rPr>
              <a:t>Sacramento, CA</a:t>
            </a:r>
            <a:r>
              <a:rPr sz="1000" b="1" dirty="0">
                <a:latin typeface="Times New Roman"/>
                <a:cs typeface="Times New Roman"/>
              </a:rPr>
              <a:t> 95825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40"/>
              </a:lnSpc>
            </a:pPr>
            <a:r>
              <a:rPr sz="1000" spc="-5" dirty="0">
                <a:latin typeface="Times New Roman"/>
                <a:cs typeface="Times New Roman"/>
              </a:rPr>
              <a:t>Phone: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10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274-5709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ts val="1175"/>
              </a:lnSpc>
            </a:pPr>
            <a:r>
              <a:rPr sz="1000" spc="-5" dirty="0">
                <a:latin typeface="Times New Roman"/>
                <a:cs typeface="Times New Roman"/>
              </a:rPr>
              <a:t>Fax: </a:t>
            </a:r>
            <a:r>
              <a:rPr sz="1000" dirty="0">
                <a:latin typeface="Times New Roman"/>
                <a:cs typeface="Times New Roman"/>
              </a:rPr>
              <a:t>(916)</a:t>
            </a:r>
            <a:r>
              <a:rPr sz="1000" spc="-5" dirty="0">
                <a:latin typeface="Times New Roman"/>
                <a:cs typeface="Times New Roman"/>
              </a:rPr>
              <a:t> </a:t>
            </a:r>
            <a:r>
              <a:rPr sz="1000" dirty="0">
                <a:latin typeface="Times New Roman"/>
                <a:cs typeface="Times New Roman"/>
              </a:rPr>
              <a:t>263-1957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1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8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1100" b="1" i="1" spc="-5" dirty="0">
                <a:latin typeface="Times New Roman"/>
                <a:cs typeface="Times New Roman"/>
              </a:rPr>
              <a:t>Additional information and </a:t>
            </a:r>
            <a:r>
              <a:rPr sz="1100" b="1" i="1" dirty="0">
                <a:latin typeface="Times New Roman"/>
                <a:cs typeface="Times New Roman"/>
              </a:rPr>
              <a:t>forms</a:t>
            </a:r>
            <a:r>
              <a:rPr sz="1100" b="1" dirty="0">
                <a:latin typeface="Times New Roman"/>
                <a:cs typeface="Times New Roman"/>
              </a:rPr>
              <a:t>:</a:t>
            </a:r>
            <a:r>
              <a:rPr sz="1100" b="1" spc="20" dirty="0">
                <a:latin typeface="Times New Roman"/>
                <a:cs typeface="Times New Roman"/>
              </a:rPr>
              <a:t> </a:t>
            </a:r>
            <a:r>
              <a:rPr sz="1100" b="1" u="heavy" spc="-5" dirty="0">
                <a:solidFill>
                  <a:srgbClr val="0000FF"/>
                </a:solidFill>
                <a:uFill>
                  <a:solidFill>
                    <a:srgbClr val="0000FF"/>
                  </a:solidFill>
                </a:uFill>
                <a:latin typeface="Times New Roman"/>
                <a:cs typeface="Times New Roman"/>
                <a:hlinkClick r:id="rId2"/>
              </a:rPr>
              <a:t>http://www.dir.ca.gov/dosh/ElevatorCertification.html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443230" y="2061210"/>
            <a:ext cx="6837680" cy="0"/>
          </a:xfrm>
          <a:custGeom>
            <a:avLst/>
            <a:gdLst/>
            <a:ahLst/>
            <a:cxnLst/>
            <a:rect l="l" t="t" r="r" b="b"/>
            <a:pathLst>
              <a:path w="6837680">
                <a:moveTo>
                  <a:pt x="0" y="0"/>
                </a:moveTo>
                <a:lnTo>
                  <a:pt x="683768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40690" y="3393440"/>
            <a:ext cx="5577205" cy="1364615"/>
          </a:xfrm>
          <a:custGeom>
            <a:avLst/>
            <a:gdLst/>
            <a:ahLst/>
            <a:cxnLst/>
            <a:rect l="l" t="t" r="r" b="b"/>
            <a:pathLst>
              <a:path w="5577205" h="1364614">
                <a:moveTo>
                  <a:pt x="0" y="1364615"/>
                </a:moveTo>
                <a:lnTo>
                  <a:pt x="5577205" y="1364615"/>
                </a:lnTo>
                <a:lnTo>
                  <a:pt x="5577205" y="0"/>
                </a:lnTo>
                <a:lnTo>
                  <a:pt x="0" y="0"/>
                </a:lnTo>
                <a:lnTo>
                  <a:pt x="0" y="1364615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40690" y="3393440"/>
            <a:ext cx="5577205" cy="1364615"/>
          </a:xfrm>
          <a:prstGeom prst="rect">
            <a:avLst/>
          </a:prstGeom>
          <a:ln w="10795">
            <a:solidFill>
              <a:srgbClr val="00000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5715">
              <a:lnSpc>
                <a:spcPts val="1155"/>
              </a:lnSpc>
            </a:pPr>
            <a:r>
              <a:rPr sz="1000" spc="-5" dirty="0">
                <a:latin typeface="Times New Roman"/>
                <a:cs typeface="Times New Roman"/>
              </a:rPr>
              <a:t>Applicant Signature (Please keep signature within </a:t>
            </a:r>
            <a:r>
              <a:rPr sz="1000" dirty="0">
                <a:latin typeface="Times New Roman"/>
                <a:cs typeface="Times New Roman"/>
              </a:rPr>
              <a:t>box </a:t>
            </a:r>
            <a:r>
              <a:rPr sz="1000" spc="-5" dirty="0">
                <a:latin typeface="Times New Roman"/>
                <a:cs typeface="Times New Roman"/>
              </a:rPr>
              <a:t>and off the</a:t>
            </a:r>
            <a:r>
              <a:rPr sz="1000" spc="55" dirty="0">
                <a:latin typeface="Times New Roman"/>
                <a:cs typeface="Times New Roman"/>
              </a:rPr>
              <a:t> </a:t>
            </a:r>
            <a:r>
              <a:rPr sz="1000" spc="-5" dirty="0">
                <a:latin typeface="Times New Roman"/>
                <a:cs typeface="Times New Roman"/>
              </a:rPr>
              <a:t>lines)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Page </a:t>
            </a:r>
            <a:fld id="{81D60167-4931-47E6-BA6A-407CBD079E47}" type="slidenum">
              <a:rPr dirty="0"/>
              <a:t>7</a:t>
            </a:fld>
            <a:r>
              <a:rPr dirty="0"/>
              <a:t> </a:t>
            </a:r>
            <a:r>
              <a:rPr spc="5" dirty="0"/>
              <a:t>of</a:t>
            </a:r>
            <a:r>
              <a:rPr spc="-90" dirty="0"/>
              <a:t> </a:t>
            </a:r>
            <a:r>
              <a:rPr dirty="0"/>
              <a:t>3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pc="-5" dirty="0"/>
              <a:t>CCCM </a:t>
            </a:r>
            <a:r>
              <a:rPr dirty="0"/>
              <a:t>Form 1R </a:t>
            </a:r>
            <a:r>
              <a:rPr spc="-5" dirty="0"/>
              <a:t>(Rev.</a:t>
            </a:r>
            <a:r>
              <a:rPr spc="-65" dirty="0"/>
              <a:t> </a:t>
            </a:r>
            <a:r>
              <a:rPr dirty="0"/>
              <a:t>2/24/17)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6017895" y="4403090"/>
            <a:ext cx="1259205" cy="354965"/>
          </a:xfrm>
          <a:prstGeom prst="rect">
            <a:avLst/>
          </a:prstGeom>
          <a:ln w="9525">
            <a:solidFill>
              <a:srgbClr val="000000"/>
            </a:solidFill>
          </a:ln>
        </p:spPr>
        <p:txBody>
          <a:bodyPr vert="horz" wrap="square" lIns="0" tIns="635" rIns="0" bIns="0" rtlCol="0">
            <a:spAutoFit/>
          </a:bodyPr>
          <a:lstStyle/>
          <a:p>
            <a:pPr marL="33655">
              <a:lnSpc>
                <a:spcPct val="100000"/>
              </a:lnSpc>
              <a:spcBef>
                <a:spcPts val="5"/>
              </a:spcBef>
            </a:pPr>
            <a:r>
              <a:rPr sz="800" dirty="0">
                <a:latin typeface="Times New Roman"/>
                <a:cs typeface="Times New Roman"/>
              </a:rPr>
              <a:t>Date</a:t>
            </a:r>
            <a:endParaRPr sz="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917257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2215</Words>
  <Application>Microsoft Office PowerPoint</Application>
  <PresentationFormat>Custom</PresentationFormat>
  <Paragraphs>201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Book Antiqua</vt:lpstr>
      <vt:lpstr>Calibri</vt:lpstr>
      <vt:lpstr>Garamond</vt:lpstr>
      <vt:lpstr>Monotype Corsiva</vt:lpstr>
      <vt:lpstr>Times New Roman</vt:lpstr>
      <vt:lpstr>Office Theme</vt:lpstr>
      <vt:lpstr>State of California</vt:lpstr>
      <vt:lpstr>State of California</vt:lpstr>
      <vt:lpstr>State of California</vt:lpstr>
      <vt:lpstr>State of California</vt:lpstr>
      <vt:lpstr>State of California</vt:lpstr>
      <vt:lpstr>State of California</vt:lpstr>
      <vt:lpstr>State of California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California</dc:title>
  <dc:creator>ML</dc:creator>
  <cp:lastModifiedBy>Ken Michalik</cp:lastModifiedBy>
  <cp:revision>1</cp:revision>
  <dcterms:created xsi:type="dcterms:W3CDTF">2020-06-29T21:39:20Z</dcterms:created>
  <dcterms:modified xsi:type="dcterms:W3CDTF">2020-06-30T17:59:44Z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2017-10-30T00:00:00Z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2020-06-29T00:00:00Z</vt:filetime>
  </property>
</Properties>
</file>